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1814" r:id="rId2"/>
    <p:sldId id="1882" r:id="rId3"/>
    <p:sldId id="1883" r:id="rId4"/>
    <p:sldId id="1866" r:id="rId5"/>
    <p:sldId id="1867" r:id="rId6"/>
    <p:sldId id="1850" r:id="rId7"/>
    <p:sldId id="1869" r:id="rId8"/>
    <p:sldId id="1886" r:id="rId9"/>
    <p:sldId id="1897" r:id="rId10"/>
    <p:sldId id="1903" r:id="rId11"/>
    <p:sldId id="1878" r:id="rId12"/>
    <p:sldId id="1899" r:id="rId13"/>
    <p:sldId id="261" r:id="rId14"/>
  </p:sldIdLst>
  <p:sldSz cx="10693400" cy="7639050"/>
  <p:notesSz cx="10693400" cy="7639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6" userDrawn="1">
          <p15:clr>
            <a:srgbClr val="A4A3A4"/>
          </p15:clr>
        </p15:guide>
        <p15:guide id="2" pos="2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B083A"/>
    <a:srgbClr val="00B050"/>
    <a:srgbClr val="001E5C"/>
    <a:srgbClr val="181202"/>
    <a:srgbClr val="F7FC3E"/>
    <a:srgbClr val="1E1C11"/>
    <a:srgbClr val="1B395F"/>
    <a:srgbClr val="FF0000"/>
    <a:srgbClr val="FD3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92897" autoAdjust="0"/>
  </p:normalViewPr>
  <p:slideViewPr>
    <p:cSldViewPr showGuides="1">
      <p:cViewPr varScale="1">
        <p:scale>
          <a:sx n="46" d="100"/>
          <a:sy n="46" d="100"/>
        </p:scale>
        <p:origin x="1388" y="36"/>
      </p:cViewPr>
      <p:guideLst>
        <p:guide orient="horz" pos="2916"/>
        <p:guide pos="217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18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13636229785821E-2"/>
          <c:y val="2.8756128662707044E-2"/>
          <c:w val="0.95898636377021418"/>
          <c:h val="0.7713913029077657"/>
        </c:manualLayout>
      </c:layout>
      <c:barChart>
        <c:barDir val="col"/>
        <c:grouping val="clustered"/>
        <c:varyColors val="0"/>
        <c:ser>
          <c:idx val="0"/>
          <c:order val="0"/>
          <c:tx>
            <c:strRef>
              <c:f>Sheet1!$B$1</c:f>
              <c:strCache>
                <c:ptCount val="1"/>
                <c:pt idx="0">
                  <c:v>PMI</c:v>
                </c:pt>
              </c:strCache>
            </c:strRef>
          </c:tx>
          <c:spPr>
            <a:solidFill>
              <a:srgbClr val="002060"/>
            </a:solidFill>
            <a:ln w="28575" cap="rnd">
              <a:noFill/>
              <a:round/>
            </a:ln>
            <a:effectLst/>
          </c:spPr>
          <c:invertIfNegative val="0"/>
          <c:dPt>
            <c:idx val="12"/>
            <c:invertIfNegative val="0"/>
            <c:bubble3D val="0"/>
            <c:spPr>
              <a:solidFill>
                <a:srgbClr val="002060"/>
              </a:solidFill>
              <a:ln w="28575" cap="rnd">
                <a:noFill/>
                <a:round/>
              </a:ln>
              <a:effectLst/>
            </c:spPr>
            <c:extLst>
              <c:ext xmlns:c16="http://schemas.microsoft.com/office/drawing/2014/chart" uri="{C3380CC4-5D6E-409C-BE32-E72D297353CC}">
                <c16:uniqueId val="{00000001-6981-434F-ACF0-F120083C42E3}"/>
              </c:ext>
            </c:extLst>
          </c:dPt>
          <c:dLbls>
            <c:dLbl>
              <c:idx val="0"/>
              <c:delete val="1"/>
              <c:extLst>
                <c:ext xmlns:c15="http://schemas.microsoft.com/office/drawing/2012/chart" uri="{CE6537A1-D6FC-4f65-9D91-7224C49458BB}"/>
                <c:ext xmlns:c16="http://schemas.microsoft.com/office/drawing/2014/chart" uri="{C3380CC4-5D6E-409C-BE32-E72D297353CC}">
                  <c16:uniqueId val="{0000000A-EA85-4C59-8A1F-2234B39AF99A}"/>
                </c:ext>
              </c:extLst>
            </c:dLbl>
            <c:dLbl>
              <c:idx val="1"/>
              <c:delete val="1"/>
              <c:extLst>
                <c:ext xmlns:c15="http://schemas.microsoft.com/office/drawing/2012/chart" uri="{CE6537A1-D6FC-4f65-9D91-7224C49458BB}"/>
                <c:ext xmlns:c16="http://schemas.microsoft.com/office/drawing/2014/chart" uri="{C3380CC4-5D6E-409C-BE32-E72D297353CC}">
                  <c16:uniqueId val="{00000009-EA85-4C59-8A1F-2234B39AF99A}"/>
                </c:ext>
              </c:extLst>
            </c:dLbl>
            <c:dLbl>
              <c:idx val="2"/>
              <c:delete val="1"/>
              <c:extLst>
                <c:ext xmlns:c15="http://schemas.microsoft.com/office/drawing/2012/chart" uri="{CE6537A1-D6FC-4f65-9D91-7224C49458BB}"/>
                <c:ext xmlns:c16="http://schemas.microsoft.com/office/drawing/2014/chart" uri="{C3380CC4-5D6E-409C-BE32-E72D297353CC}">
                  <c16:uniqueId val="{00000008-EA85-4C59-8A1F-2234B39AF99A}"/>
                </c:ext>
              </c:extLst>
            </c:dLbl>
            <c:dLbl>
              <c:idx val="3"/>
              <c:delete val="1"/>
              <c:extLst>
                <c:ext xmlns:c15="http://schemas.microsoft.com/office/drawing/2012/chart" uri="{CE6537A1-D6FC-4f65-9D91-7224C49458BB}"/>
                <c:ext xmlns:c16="http://schemas.microsoft.com/office/drawing/2014/chart" uri="{C3380CC4-5D6E-409C-BE32-E72D297353CC}">
                  <c16:uniqueId val="{00000007-EA85-4C59-8A1F-2234B39AF99A}"/>
                </c:ext>
              </c:extLst>
            </c:dLbl>
            <c:dLbl>
              <c:idx val="4"/>
              <c:delete val="1"/>
              <c:extLst>
                <c:ext xmlns:c15="http://schemas.microsoft.com/office/drawing/2012/chart" uri="{CE6537A1-D6FC-4f65-9D91-7224C49458BB}"/>
                <c:ext xmlns:c16="http://schemas.microsoft.com/office/drawing/2014/chart" uri="{C3380CC4-5D6E-409C-BE32-E72D297353CC}">
                  <c16:uniqueId val="{00000006-EA85-4C59-8A1F-2234B39AF99A}"/>
                </c:ext>
              </c:extLst>
            </c:dLbl>
            <c:dLbl>
              <c:idx val="6"/>
              <c:delete val="1"/>
              <c:extLst>
                <c:ext xmlns:c15="http://schemas.microsoft.com/office/drawing/2012/chart" uri="{CE6537A1-D6FC-4f65-9D91-7224C49458BB}"/>
                <c:ext xmlns:c16="http://schemas.microsoft.com/office/drawing/2014/chart" uri="{C3380CC4-5D6E-409C-BE32-E72D297353CC}">
                  <c16:uniqueId val="{00000004-EA85-4C59-8A1F-2234B39AF99A}"/>
                </c:ext>
              </c:extLst>
            </c:dLbl>
            <c:dLbl>
              <c:idx val="7"/>
              <c:delete val="1"/>
              <c:extLst>
                <c:ext xmlns:c15="http://schemas.microsoft.com/office/drawing/2012/chart" uri="{CE6537A1-D6FC-4f65-9D91-7224C49458BB}"/>
                <c:ext xmlns:c16="http://schemas.microsoft.com/office/drawing/2014/chart" uri="{C3380CC4-5D6E-409C-BE32-E72D297353CC}">
                  <c16:uniqueId val="{00000005-EA85-4C59-8A1F-2234B39AF99A}"/>
                </c:ext>
              </c:extLst>
            </c:dLbl>
            <c:dLbl>
              <c:idx val="8"/>
              <c:delete val="1"/>
              <c:extLst>
                <c:ext xmlns:c15="http://schemas.microsoft.com/office/drawing/2012/chart" uri="{CE6537A1-D6FC-4f65-9D91-7224C49458BB}"/>
                <c:ext xmlns:c16="http://schemas.microsoft.com/office/drawing/2014/chart" uri="{C3380CC4-5D6E-409C-BE32-E72D297353CC}">
                  <c16:uniqueId val="{00000003-EA85-4C59-8A1F-2234B39AF99A}"/>
                </c:ext>
              </c:extLst>
            </c:dLbl>
            <c:dLbl>
              <c:idx val="9"/>
              <c:delete val="1"/>
              <c:extLst>
                <c:ext xmlns:c15="http://schemas.microsoft.com/office/drawing/2012/chart" uri="{CE6537A1-D6FC-4f65-9D91-7224C49458BB}"/>
                <c:ext xmlns:c16="http://schemas.microsoft.com/office/drawing/2014/chart" uri="{C3380CC4-5D6E-409C-BE32-E72D297353CC}">
                  <c16:uniqueId val="{00000002-EA85-4C59-8A1F-2234B39AF99A}"/>
                </c:ext>
              </c:extLst>
            </c:dLbl>
            <c:dLbl>
              <c:idx val="10"/>
              <c:delete val="1"/>
              <c:extLst>
                <c:ext xmlns:c15="http://schemas.microsoft.com/office/drawing/2012/chart" uri="{CE6537A1-D6FC-4f65-9D91-7224C49458BB}"/>
                <c:ext xmlns:c16="http://schemas.microsoft.com/office/drawing/2014/chart" uri="{C3380CC4-5D6E-409C-BE32-E72D297353CC}">
                  <c16:uniqueId val="{00000003-A79F-4906-B61F-403538A84C9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d\-mmm</c:formatCode>
                <c:ptCount val="12"/>
                <c:pt idx="0">
                  <c:v>45689</c:v>
                </c:pt>
                <c:pt idx="1">
                  <c:v>45717</c:v>
                </c:pt>
                <c:pt idx="2">
                  <c:v>45748</c:v>
                </c:pt>
                <c:pt idx="3">
                  <c:v>45778</c:v>
                </c:pt>
                <c:pt idx="4">
                  <c:v>45809</c:v>
                </c:pt>
                <c:pt idx="5">
                  <c:v>45839</c:v>
                </c:pt>
                <c:pt idx="6">
                  <c:v>45870</c:v>
                </c:pt>
                <c:pt idx="7">
                  <c:v>45901</c:v>
                </c:pt>
                <c:pt idx="8">
                  <c:v>45931</c:v>
                </c:pt>
                <c:pt idx="9">
                  <c:v>45962</c:v>
                </c:pt>
                <c:pt idx="10">
                  <c:v>45992</c:v>
                </c:pt>
                <c:pt idx="11">
                  <c:v>46048</c:v>
                </c:pt>
              </c:numCache>
            </c:numRef>
          </c:cat>
          <c:val>
            <c:numRef>
              <c:f>Sheet1!$B$2:$B$13</c:f>
              <c:numCache>
                <c:formatCode>#,##0.00</c:formatCode>
                <c:ptCount val="12"/>
                <c:pt idx="0">
                  <c:v>52.6</c:v>
                </c:pt>
                <c:pt idx="1">
                  <c:v>50.2</c:v>
                </c:pt>
                <c:pt idx="2">
                  <c:v>50.2</c:v>
                </c:pt>
                <c:pt idx="3">
                  <c:v>52</c:v>
                </c:pt>
                <c:pt idx="4">
                  <c:v>52</c:v>
                </c:pt>
                <c:pt idx="5">
                  <c:v>49.7</c:v>
                </c:pt>
                <c:pt idx="6">
                  <c:v>52.8</c:v>
                </c:pt>
                <c:pt idx="7">
                  <c:v>52</c:v>
                </c:pt>
                <c:pt idx="8">
                  <c:v>52.4</c:v>
                </c:pt>
                <c:pt idx="9">
                  <c:v>52.2</c:v>
                </c:pt>
                <c:pt idx="10">
                  <c:v>51.6</c:v>
                </c:pt>
                <c:pt idx="11">
                  <c:v>52.3</c:v>
                </c:pt>
              </c:numCache>
            </c:numRef>
          </c:val>
          <c:extLst>
            <c:ext xmlns:c16="http://schemas.microsoft.com/office/drawing/2014/chart" uri="{C3380CC4-5D6E-409C-BE32-E72D297353CC}">
              <c16:uniqueId val="{0000000D-6981-434F-ACF0-F120083C42E3}"/>
            </c:ext>
          </c:extLst>
        </c:ser>
        <c:dLbls>
          <c:dLblPos val="outEnd"/>
          <c:showLegendKey val="0"/>
          <c:showVal val="1"/>
          <c:showCatName val="0"/>
          <c:showSerName val="0"/>
          <c:showPercent val="0"/>
          <c:showBubbleSize val="0"/>
        </c:dLbls>
        <c:gapWidth val="150"/>
        <c:axId val="1088368112"/>
        <c:axId val="1178792592"/>
      </c:barChart>
      <c:dateAx>
        <c:axId val="1088368112"/>
        <c:scaling>
          <c:orientation val="minMax"/>
          <c:min val="45717"/>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orbel" panose="020B0503020204020204" pitchFamily="34" charset="0"/>
                <a:ea typeface="+mn-ea"/>
                <a:cs typeface="+mn-cs"/>
              </a:defRPr>
            </a:pPr>
            <a:endParaRPr lang="en-US"/>
          </a:p>
        </c:txPr>
        <c:crossAx val="1178792592"/>
        <c:crosses val="autoZero"/>
        <c:auto val="1"/>
        <c:lblOffset val="100"/>
        <c:baseTimeUnit val="months"/>
        <c:majorUnit val="2"/>
        <c:majorTimeUnit val="months"/>
        <c:minorUnit val="2"/>
        <c:minorTimeUnit val="months"/>
      </c:dateAx>
      <c:valAx>
        <c:axId val="1178792592"/>
        <c:scaling>
          <c:orientation val="minMax"/>
          <c:min val="50"/>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8836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13636229785821E-2"/>
          <c:y val="7.8417303039770764E-2"/>
          <c:w val="0.83568698863782087"/>
          <c:h val="0.72173019448792508"/>
        </c:manualLayout>
      </c:layout>
      <c:lineChart>
        <c:grouping val="standard"/>
        <c:varyColors val="0"/>
        <c:ser>
          <c:idx val="0"/>
          <c:order val="0"/>
          <c:tx>
            <c:strRef>
              <c:f>Sheet1!$B$1</c:f>
              <c:strCache>
                <c:ptCount val="1"/>
                <c:pt idx="0">
                  <c:v>GDP Growth</c:v>
                </c:pt>
              </c:strCache>
            </c:strRef>
          </c:tx>
          <c:spPr>
            <a:ln w="28575" cap="rnd">
              <a:solidFill>
                <a:schemeClr val="accent6"/>
              </a:solidFill>
              <a:round/>
            </a:ln>
            <a:effectLst/>
          </c:spPr>
          <c:marker>
            <c:symbol val="none"/>
          </c:marker>
          <c:dPt>
            <c:idx val="12"/>
            <c:marker>
              <c:symbol val="none"/>
            </c:marker>
            <c:bubble3D val="0"/>
            <c:spPr>
              <a:ln w="28575" cap="rnd">
                <a:solidFill>
                  <a:schemeClr val="accent6"/>
                </a:solidFill>
                <a:round/>
              </a:ln>
              <a:effectLst/>
            </c:spPr>
            <c:extLst>
              <c:ext xmlns:c16="http://schemas.microsoft.com/office/drawing/2014/chart" uri="{C3380CC4-5D6E-409C-BE32-E72D297353CC}">
                <c16:uniqueId val="{00000001-AB8C-4BA8-8023-BDE962A14065}"/>
              </c:ext>
            </c:extLst>
          </c:dPt>
          <c:dLbls>
            <c:dLbl>
              <c:idx val="1"/>
              <c:delete val="1"/>
              <c:extLst>
                <c:ext xmlns:c15="http://schemas.microsoft.com/office/drawing/2012/chart" uri="{CE6537A1-D6FC-4f65-9D91-7224C49458BB}"/>
                <c:ext xmlns:c16="http://schemas.microsoft.com/office/drawing/2014/chart" uri="{C3380CC4-5D6E-409C-BE32-E72D297353CC}">
                  <c16:uniqueId val="{00000009-FF39-44ED-BB24-142FE236A029}"/>
                </c:ext>
              </c:extLst>
            </c:dLbl>
            <c:dLbl>
              <c:idx val="2"/>
              <c:delete val="1"/>
              <c:extLst>
                <c:ext xmlns:c15="http://schemas.microsoft.com/office/drawing/2012/chart" uri="{CE6537A1-D6FC-4f65-9D91-7224C49458BB}"/>
                <c:ext xmlns:c16="http://schemas.microsoft.com/office/drawing/2014/chart" uri="{C3380CC4-5D6E-409C-BE32-E72D297353CC}">
                  <c16:uniqueId val="{00000008-FF39-44ED-BB24-142FE236A029}"/>
                </c:ext>
              </c:extLst>
            </c:dLbl>
            <c:dLbl>
              <c:idx val="3"/>
              <c:delete val="1"/>
              <c:extLst>
                <c:ext xmlns:c15="http://schemas.microsoft.com/office/drawing/2012/chart" uri="{CE6537A1-D6FC-4f65-9D91-7224C49458BB}"/>
                <c:ext xmlns:c16="http://schemas.microsoft.com/office/drawing/2014/chart" uri="{C3380CC4-5D6E-409C-BE32-E72D297353CC}">
                  <c16:uniqueId val="{00000007-FF39-44ED-BB24-142FE236A029}"/>
                </c:ext>
              </c:extLst>
            </c:dLbl>
            <c:dLbl>
              <c:idx val="4"/>
              <c:delete val="1"/>
              <c:extLst>
                <c:ext xmlns:c15="http://schemas.microsoft.com/office/drawing/2012/chart" uri="{CE6537A1-D6FC-4f65-9D91-7224C49458BB}"/>
                <c:ext xmlns:c16="http://schemas.microsoft.com/office/drawing/2014/chart" uri="{C3380CC4-5D6E-409C-BE32-E72D297353CC}">
                  <c16:uniqueId val="{00000006-FF39-44ED-BB24-142FE236A029}"/>
                </c:ext>
              </c:extLst>
            </c:dLbl>
            <c:dLbl>
              <c:idx val="5"/>
              <c:delete val="1"/>
              <c:extLst>
                <c:ext xmlns:c15="http://schemas.microsoft.com/office/drawing/2012/chart" uri="{CE6537A1-D6FC-4f65-9D91-7224C49458BB}"/>
                <c:ext xmlns:c16="http://schemas.microsoft.com/office/drawing/2014/chart" uri="{C3380CC4-5D6E-409C-BE32-E72D297353CC}">
                  <c16:uniqueId val="{00000006-AB8C-4BA8-8023-BDE962A14065}"/>
                </c:ext>
              </c:extLst>
            </c:dLbl>
            <c:dLbl>
              <c:idx val="6"/>
              <c:delete val="1"/>
              <c:extLst>
                <c:ext xmlns:c15="http://schemas.microsoft.com/office/drawing/2012/chart" uri="{CE6537A1-D6FC-4f65-9D91-7224C49458BB}"/>
                <c:ext xmlns:c16="http://schemas.microsoft.com/office/drawing/2014/chart" uri="{C3380CC4-5D6E-409C-BE32-E72D297353CC}">
                  <c16:uniqueId val="{00000005-FF39-44ED-BB24-142FE236A029}"/>
                </c:ext>
              </c:extLst>
            </c:dLbl>
            <c:dLbl>
              <c:idx val="7"/>
              <c:delete val="1"/>
              <c:extLst>
                <c:ext xmlns:c15="http://schemas.microsoft.com/office/drawing/2012/chart" uri="{CE6537A1-D6FC-4f65-9D91-7224C49458BB}"/>
                <c:ext xmlns:c16="http://schemas.microsoft.com/office/drawing/2014/chart" uri="{C3380CC4-5D6E-409C-BE32-E72D297353CC}">
                  <c16:uniqueId val="{00000004-FF39-44ED-BB24-142FE236A029}"/>
                </c:ext>
              </c:extLst>
            </c:dLbl>
            <c:dLbl>
              <c:idx val="8"/>
              <c:delete val="1"/>
              <c:extLst>
                <c:ext xmlns:c15="http://schemas.microsoft.com/office/drawing/2012/chart" uri="{CE6537A1-D6FC-4f65-9D91-7224C49458BB}"/>
                <c:ext xmlns:c16="http://schemas.microsoft.com/office/drawing/2014/chart" uri="{C3380CC4-5D6E-409C-BE32-E72D297353CC}">
                  <c16:uniqueId val="{00000003-FF39-44ED-BB24-142FE236A029}"/>
                </c:ext>
              </c:extLst>
            </c:dLbl>
            <c:dLbl>
              <c:idx val="10"/>
              <c:delete val="1"/>
              <c:extLst>
                <c:ext xmlns:c15="http://schemas.microsoft.com/office/drawing/2012/chart" uri="{CE6537A1-D6FC-4f65-9D91-7224C49458BB}"/>
                <c:ext xmlns:c16="http://schemas.microsoft.com/office/drawing/2014/chart" uri="{C3380CC4-5D6E-409C-BE32-E72D297353CC}">
                  <c16:uniqueId val="{00000002-FF39-44ED-BB24-142FE236A0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mmm\-yy</c:formatCode>
                <c:ptCount val="11"/>
                <c:pt idx="0">
                  <c:v>45717</c:v>
                </c:pt>
                <c:pt idx="1">
                  <c:v>45749</c:v>
                </c:pt>
                <c:pt idx="2">
                  <c:v>45781</c:v>
                </c:pt>
                <c:pt idx="3">
                  <c:v>45813</c:v>
                </c:pt>
                <c:pt idx="4">
                  <c:v>45845</c:v>
                </c:pt>
                <c:pt idx="5">
                  <c:v>45877</c:v>
                </c:pt>
                <c:pt idx="6">
                  <c:v>45909</c:v>
                </c:pt>
                <c:pt idx="7">
                  <c:v>45941</c:v>
                </c:pt>
                <c:pt idx="8">
                  <c:v>45973</c:v>
                </c:pt>
                <c:pt idx="9">
                  <c:v>46005</c:v>
                </c:pt>
                <c:pt idx="10">
                  <c:v>46037</c:v>
                </c:pt>
              </c:numCache>
            </c:numRef>
          </c:cat>
          <c:val>
            <c:numRef>
              <c:f>Sheet1!$B$2:$B$12</c:f>
              <c:numCache>
                <c:formatCode>0.00%</c:formatCode>
                <c:ptCount val="11"/>
                <c:pt idx="0">
                  <c:v>2.5000000000000001E-2</c:v>
                </c:pt>
                <c:pt idx="1">
                  <c:v>2.2499999999999999E-2</c:v>
                </c:pt>
                <c:pt idx="2">
                  <c:v>2.2499999999999999E-2</c:v>
                </c:pt>
                <c:pt idx="3">
                  <c:v>0.02</c:v>
                </c:pt>
                <c:pt idx="4">
                  <c:v>0.02</c:v>
                </c:pt>
                <c:pt idx="5">
                  <c:v>0.02</c:v>
                </c:pt>
                <c:pt idx="6">
                  <c:v>0.02</c:v>
                </c:pt>
                <c:pt idx="7">
                  <c:v>0.02</c:v>
                </c:pt>
                <c:pt idx="8">
                  <c:v>0.02</c:v>
                </c:pt>
                <c:pt idx="9">
                  <c:v>0.02</c:v>
                </c:pt>
                <c:pt idx="10">
                  <c:v>0.02</c:v>
                </c:pt>
              </c:numCache>
            </c:numRef>
          </c:val>
          <c:smooth val="1"/>
          <c:extLst>
            <c:ext xmlns:c16="http://schemas.microsoft.com/office/drawing/2014/chart" uri="{C3380CC4-5D6E-409C-BE32-E72D297353CC}">
              <c16:uniqueId val="{00000007-AB8C-4BA8-8023-BDE962A14065}"/>
            </c:ext>
          </c:extLst>
        </c:ser>
        <c:dLbls>
          <c:dLblPos val="t"/>
          <c:showLegendKey val="0"/>
          <c:showVal val="1"/>
          <c:showCatName val="0"/>
          <c:showSerName val="0"/>
          <c:showPercent val="0"/>
          <c:showBubbleSize val="0"/>
        </c:dLbls>
        <c:smooth val="0"/>
        <c:axId val="1088368112"/>
        <c:axId val="1178792592"/>
      </c:lineChart>
      <c:dateAx>
        <c:axId val="10883681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alpha val="96000"/>
              </a:schemeClr>
            </a:solidFill>
            <a:round/>
          </a:ln>
          <a:effectLst>
            <a:outerShdw blurRad="50800" dist="2540000" dir="5400000" algn="ctr" rotWithShape="0">
              <a:srgbClr val="000000">
                <a:alpha val="43137"/>
              </a:srgbClr>
            </a:outerShdw>
          </a:effectLst>
        </c:spPr>
        <c:txPr>
          <a:bodyPr rot="0" spcFirstLastPara="1" vertOverflow="ellipsis" wrap="square" anchor="ctr" anchorCtr="1"/>
          <a:lstStyle/>
          <a:p>
            <a:pPr>
              <a:defRPr sz="1200" b="1" i="0" u="none" strike="noStrike" kern="1200" baseline="0">
                <a:solidFill>
                  <a:schemeClr val="tx1"/>
                </a:solidFill>
                <a:latin typeface="Corbel" panose="020B0503020204020204" pitchFamily="34" charset="0"/>
                <a:ea typeface="+mn-ea"/>
                <a:cs typeface="+mn-cs"/>
              </a:defRPr>
            </a:pPr>
            <a:endParaRPr lang="en-US"/>
          </a:p>
        </c:txPr>
        <c:crossAx val="1178792592"/>
        <c:crosses val="autoZero"/>
        <c:auto val="0"/>
        <c:lblOffset val="100"/>
        <c:baseTimeUnit val="days"/>
        <c:majorUnit val="2"/>
        <c:majorTimeUnit val="months"/>
        <c:minorUnit val="2"/>
      </c:dateAx>
      <c:valAx>
        <c:axId val="1178792592"/>
        <c:scaling>
          <c:orientation val="minMax"/>
          <c:min val="1.9000000000000003E-2"/>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8836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dLbls>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5C-44F1-8B61-0A3E90216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'Diluted Shares Calculation'!$I$13:$I$22</c:f>
              <c:numCache>
                <c:formatCode>[$-409]mmm\-yy;@</c:formatCode>
                <c:ptCount val="10"/>
                <c:pt idx="0">
                  <c:v>45689</c:v>
                </c:pt>
                <c:pt idx="1">
                  <c:v>45717</c:v>
                </c:pt>
                <c:pt idx="2">
                  <c:v>45748</c:v>
                </c:pt>
                <c:pt idx="3">
                  <c:v>45778</c:v>
                </c:pt>
                <c:pt idx="4">
                  <c:v>45809</c:v>
                </c:pt>
                <c:pt idx="5">
                  <c:v>45839</c:v>
                </c:pt>
                <c:pt idx="6">
                  <c:v>45870</c:v>
                </c:pt>
                <c:pt idx="7">
                  <c:v>45901</c:v>
                </c:pt>
                <c:pt idx="8">
                  <c:v>45931</c:v>
                </c:pt>
                <c:pt idx="9">
                  <c:v>45962</c:v>
                </c:pt>
              </c:numCache>
            </c:numRef>
          </c:cat>
          <c:val>
            <c:numRef>
              <c:f>'Diluted Shares Calculation'!$J$13:$J$22</c:f>
              <c:numCache>
                <c:formatCode>#,##0.00</c:formatCode>
                <c:ptCount val="10"/>
                <c:pt idx="0">
                  <c:v>3.32</c:v>
                </c:pt>
                <c:pt idx="1">
                  <c:v>3.24</c:v>
                </c:pt>
                <c:pt idx="2">
                  <c:v>3.28</c:v>
                </c:pt>
                <c:pt idx="3">
                  <c:v>3.29</c:v>
                </c:pt>
                <c:pt idx="4">
                  <c:v>3.32</c:v>
                </c:pt>
                <c:pt idx="5">
                  <c:v>3.29</c:v>
                </c:pt>
                <c:pt idx="6">
                  <c:v>3.32</c:v>
                </c:pt>
                <c:pt idx="7">
                  <c:v>3.34</c:v>
                </c:pt>
                <c:pt idx="8">
                  <c:v>3.34</c:v>
                </c:pt>
                <c:pt idx="9">
                  <c:v>3.35</c:v>
                </c:pt>
              </c:numCache>
            </c:numRef>
          </c:val>
          <c:extLst>
            <c:ext xmlns:c16="http://schemas.microsoft.com/office/drawing/2014/chart" uri="{C3380CC4-5D6E-409C-BE32-E72D297353CC}">
              <c16:uniqueId val="{00000003-F4A7-486F-BEC3-0E2186DFE100}"/>
            </c:ext>
          </c:extLst>
        </c:ser>
        <c:dLbls>
          <c:showLegendKey val="0"/>
          <c:showVal val="0"/>
          <c:showCatName val="0"/>
          <c:showSerName val="0"/>
          <c:showPercent val="0"/>
          <c:showBubbleSize val="0"/>
        </c:dLbls>
        <c:gapWidth val="150"/>
        <c:axId val="1573925919"/>
        <c:axId val="1573927839"/>
      </c:barChart>
      <c:dateAx>
        <c:axId val="1573925919"/>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Corbel" panose="020B0503020204020204" pitchFamily="34" charset="0"/>
                <a:ea typeface="+mn-ea"/>
                <a:cs typeface="+mn-cs"/>
              </a:defRPr>
            </a:pPr>
            <a:endParaRPr lang="en-US"/>
          </a:p>
        </c:txPr>
        <c:crossAx val="1573927839"/>
        <c:crosses val="autoZero"/>
        <c:auto val="1"/>
        <c:lblOffset val="100"/>
        <c:baseTimeUnit val="months"/>
      </c:dateAx>
      <c:valAx>
        <c:axId val="1573927839"/>
        <c:scaling>
          <c:orientation val="minMax"/>
        </c:scaling>
        <c:delete val="0"/>
        <c:axPos val="l"/>
        <c:numFmt formatCode="0.00&quot;m&quot;"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orbel" panose="020B0503020204020204" pitchFamily="34" charset="0"/>
                <a:ea typeface="+mn-ea"/>
                <a:cs typeface="+mn-cs"/>
              </a:defRPr>
            </a:pPr>
            <a:endParaRPr lang="en-US"/>
          </a:p>
        </c:txPr>
        <c:crossAx val="1573925919"/>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latin typeface="Corbel" panose="020B0503020204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71591789123601E-2"/>
          <c:y val="1.3476345437473501E-2"/>
          <c:w val="0.97954788615703703"/>
          <c:h val="0.8742467350100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7B1-4F75-A3B8-BC11B6B25BDB}"/>
              </c:ext>
            </c:extLst>
          </c:dPt>
          <c:dPt>
            <c:idx val="1"/>
            <c:invertIfNegative val="0"/>
            <c:bubble3D val="0"/>
            <c:spPr>
              <a:solidFill>
                <a:srgbClr val="002060"/>
              </a:solidFill>
              <a:ln>
                <a:noFill/>
              </a:ln>
              <a:effectLst/>
            </c:spPr>
            <c:extLst>
              <c:ext xmlns:c16="http://schemas.microsoft.com/office/drawing/2014/chart" uri="{C3380CC4-5D6E-409C-BE32-E72D297353CC}">
                <c16:uniqueId val="{00000003-17B1-4F75-A3B8-BC11B6B25BDB}"/>
              </c:ext>
            </c:extLst>
          </c:dPt>
          <c:dPt>
            <c:idx val="2"/>
            <c:invertIfNegative val="0"/>
            <c:bubble3D val="0"/>
            <c:spPr>
              <a:solidFill>
                <a:srgbClr val="002060"/>
              </a:solidFill>
              <a:ln>
                <a:noFill/>
              </a:ln>
              <a:effectLst/>
            </c:spPr>
            <c:extLst>
              <c:ext xmlns:c16="http://schemas.microsoft.com/office/drawing/2014/chart" uri="{C3380CC4-5D6E-409C-BE32-E72D297353CC}">
                <c16:uniqueId val="{00000005-17B1-4F75-A3B8-BC11B6B25BDB}"/>
              </c:ext>
            </c:extLst>
          </c:dPt>
          <c:dPt>
            <c:idx val="3"/>
            <c:invertIfNegative val="0"/>
            <c:bubble3D val="0"/>
            <c:spPr>
              <a:solidFill>
                <a:srgbClr val="FF0000"/>
              </a:solidFill>
              <a:ln>
                <a:noFill/>
              </a:ln>
              <a:effectLst/>
            </c:spPr>
            <c:extLst>
              <c:ext xmlns:c16="http://schemas.microsoft.com/office/drawing/2014/chart" uri="{C3380CC4-5D6E-409C-BE32-E72D297353CC}">
                <c16:uniqueId val="{00000007-17B1-4F75-A3B8-BC11B6B25BDB}"/>
              </c:ext>
            </c:extLst>
          </c:dPt>
          <c:dPt>
            <c:idx val="4"/>
            <c:invertIfNegative val="0"/>
            <c:bubble3D val="0"/>
            <c:spPr>
              <a:solidFill>
                <a:srgbClr val="FF0000"/>
              </a:solidFill>
              <a:ln>
                <a:noFill/>
              </a:ln>
              <a:effectLst/>
            </c:spPr>
            <c:extLst>
              <c:ext xmlns:c16="http://schemas.microsoft.com/office/drawing/2014/chart" uri="{C3380CC4-5D6E-409C-BE32-E72D297353CC}">
                <c16:uniqueId val="{00000009-17B1-4F75-A3B8-BC11B6B25BDB}"/>
              </c:ext>
            </c:extLst>
          </c:dPt>
          <c:dPt>
            <c:idx val="5"/>
            <c:invertIfNegative val="0"/>
            <c:bubble3D val="0"/>
            <c:spPr>
              <a:solidFill>
                <a:srgbClr val="FF0000"/>
              </a:solidFill>
              <a:ln>
                <a:noFill/>
              </a:ln>
              <a:effectLst/>
            </c:spPr>
            <c:extLst>
              <c:ext xmlns:c16="http://schemas.microsoft.com/office/drawing/2014/chart" uri="{C3380CC4-5D6E-409C-BE32-E72D297353CC}">
                <c16:uniqueId val="{0000000B-17B1-4F75-A3B8-BC11B6B25BDB}"/>
              </c:ext>
            </c:extLst>
          </c:dPt>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ZICHIS AGRO ALLIED INDUSTRIES PLC</c:v>
                </c:pt>
                <c:pt idx="1">
                  <c:v>UNION DICON SALT PLC</c:v>
                </c:pt>
                <c:pt idx="2">
                  <c:v>DAAR COMMUNICATIONS PLC</c:v>
                </c:pt>
                <c:pt idx="3">
                  <c:v>ABBEY MORTGAGE BANK PLC</c:v>
                </c:pt>
                <c:pt idx="4">
                  <c:v>SOVEREIGN TRUST INSURANCE PLC</c:v>
                </c:pt>
                <c:pt idx="5">
                  <c:v>ECOBANK TRANSNATIONAL INCORPORATED</c:v>
                </c:pt>
              </c:strCache>
            </c:strRef>
          </c:cat>
          <c:val>
            <c:numRef>
              <c:f>Sheet1!$B$2:$B$7</c:f>
              <c:numCache>
                <c:formatCode>0.00%</c:formatCode>
                <c:ptCount val="6"/>
                <c:pt idx="0">
                  <c:v>0.60709999999999997</c:v>
                </c:pt>
                <c:pt idx="1">
                  <c:v>0.60150000000000003</c:v>
                </c:pt>
                <c:pt idx="2">
                  <c:v>0.55259999999999998</c:v>
                </c:pt>
                <c:pt idx="3">
                  <c:v>-0.26419999999999999</c:v>
                </c:pt>
                <c:pt idx="4">
                  <c:v>-0.1716</c:v>
                </c:pt>
                <c:pt idx="5">
                  <c:v>-0.13289999999999999</c:v>
                </c:pt>
              </c:numCache>
            </c:numRef>
          </c:val>
          <c:extLst>
            <c:ext xmlns:c16="http://schemas.microsoft.com/office/drawing/2014/chart" uri="{C3380CC4-5D6E-409C-BE32-E72D297353CC}">
              <c16:uniqueId val="{0000000C-17B1-4F75-A3B8-BC11B6B25BDB}"/>
            </c:ext>
          </c:extLst>
        </c:ser>
        <c:dLbls>
          <c:dLblPos val="outEnd"/>
          <c:showLegendKey val="0"/>
          <c:showVal val="1"/>
          <c:showCatName val="0"/>
          <c:showSerName val="0"/>
          <c:showPercent val="0"/>
          <c:showBubbleSize val="0"/>
        </c:dLbls>
        <c:gapWidth val="50"/>
        <c:overlap val="50"/>
        <c:axId val="214502016"/>
        <c:axId val="1325142864"/>
      </c:barChart>
      <c:catAx>
        <c:axId val="214502016"/>
        <c:scaling>
          <c:orientation val="minMax"/>
        </c:scaling>
        <c:delete val="1"/>
        <c:axPos val="b"/>
        <c:numFmt formatCode="General" sourceLinked="1"/>
        <c:majorTickMark val="none"/>
        <c:minorTickMark val="none"/>
        <c:tickLblPos val="nextTo"/>
        <c:crossAx val="1325142864"/>
        <c:crosses val="autoZero"/>
        <c:auto val="1"/>
        <c:lblAlgn val="ctr"/>
        <c:lblOffset val="100"/>
        <c:noMultiLvlLbl val="0"/>
      </c:catAx>
      <c:valAx>
        <c:axId val="1325142864"/>
        <c:scaling>
          <c:orientation val="minMax"/>
        </c:scaling>
        <c:delete val="1"/>
        <c:axPos val="l"/>
        <c:numFmt formatCode="0.00%" sourceLinked="1"/>
        <c:majorTickMark val="none"/>
        <c:minorTickMark val="none"/>
        <c:tickLblPos val="nextTo"/>
        <c:crossAx val="214502016"/>
        <c:crosses val="autoZero"/>
        <c:crossBetween val="between"/>
      </c:valAx>
      <c:spPr>
        <a:noFill/>
        <a:ln>
          <a:noFill/>
        </a:ln>
        <a:effectLst/>
      </c:spPr>
    </c:plotArea>
    <c:plotVisOnly val="1"/>
    <c:dispBlanksAs val="gap"/>
    <c:showDLblsOverMax val="0"/>
    <c:extLst>
      <c:ext uri="{0b15fc19-7d7d-44ad-8c2d-2c3a37ce22c3}">
        <chartProps xmlns="https://web.wps.cn/et/2018/main" chartId="{4fcc2914-d8a7-44c2-92a1-4ae1932626d3}"/>
      </c:ext>
    </c:extLst>
  </c:chart>
  <c:spPr>
    <a:noFill/>
    <a:ln>
      <a:noFill/>
    </a:ln>
    <a:effectLst/>
  </c:spPr>
  <c:txPr>
    <a:bodyPr/>
    <a:lstStyle/>
    <a:p>
      <a:pPr>
        <a:defRPr lang="en-US">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124083627478E-2"/>
          <c:y val="6.9578801710589694E-2"/>
          <c:w val="0.93678160919540199"/>
          <c:h val="0.65743906180538603"/>
        </c:manualLayout>
      </c:layout>
      <c:barChart>
        <c:barDir val="col"/>
        <c:grouping val="clustered"/>
        <c:varyColors val="0"/>
        <c:ser>
          <c:idx val="0"/>
          <c:order val="0"/>
          <c:tx>
            <c:strRef>
              <c:f>Sheet1!$B$1</c:f>
              <c:strCache>
                <c:ptCount val="1"/>
                <c:pt idx="0">
                  <c:v>Performance</c:v>
                </c:pt>
              </c:strCache>
            </c:strRef>
          </c:tx>
          <c:spPr>
            <a:solidFill>
              <a:srgbClr val="FF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0-AD5B-4886-85D2-7A4399D7CB31}"/>
              </c:ext>
            </c:extLst>
          </c:dPt>
          <c:dPt>
            <c:idx val="1"/>
            <c:invertIfNegative val="0"/>
            <c:bubble3D val="0"/>
            <c:spPr>
              <a:solidFill>
                <a:srgbClr val="002060"/>
              </a:solidFill>
              <a:ln>
                <a:noFill/>
              </a:ln>
              <a:effectLst/>
            </c:spPr>
            <c:extLst>
              <c:ext xmlns:c16="http://schemas.microsoft.com/office/drawing/2014/chart" uri="{C3380CC4-5D6E-409C-BE32-E72D297353CC}">
                <c16:uniqueId val="{00000001-AD5B-4886-85D2-7A4399D7CB31}"/>
              </c:ext>
            </c:extLst>
          </c:dPt>
          <c:dPt>
            <c:idx val="2"/>
            <c:invertIfNegative val="0"/>
            <c:bubble3D val="0"/>
            <c:spPr>
              <a:solidFill>
                <a:srgbClr val="002060"/>
              </a:solidFill>
              <a:ln>
                <a:noFill/>
              </a:ln>
              <a:effectLst/>
            </c:spPr>
            <c:extLst>
              <c:ext xmlns:c16="http://schemas.microsoft.com/office/drawing/2014/chart" uri="{C3380CC4-5D6E-409C-BE32-E72D297353CC}">
                <c16:uniqueId val="{00000003-AD5B-4886-85D2-7A4399D7CB31}"/>
              </c:ext>
            </c:extLst>
          </c:dPt>
          <c:dPt>
            <c:idx val="3"/>
            <c:invertIfNegative val="0"/>
            <c:bubble3D val="0"/>
            <c:spPr>
              <a:solidFill>
                <a:srgbClr val="002060"/>
              </a:solidFill>
              <a:ln>
                <a:noFill/>
              </a:ln>
              <a:effectLst/>
            </c:spPr>
            <c:extLst>
              <c:ext xmlns:c16="http://schemas.microsoft.com/office/drawing/2014/chart" uri="{C3380CC4-5D6E-409C-BE32-E72D297353CC}">
                <c16:uniqueId val="{00000005-AD5B-4886-85D2-7A4399D7CB31}"/>
              </c:ext>
            </c:extLst>
          </c:dPt>
          <c:dPt>
            <c:idx val="4"/>
            <c:invertIfNegative val="0"/>
            <c:bubble3D val="0"/>
            <c:spPr>
              <a:solidFill>
                <a:srgbClr val="002060"/>
              </a:solidFill>
              <a:ln>
                <a:noFill/>
              </a:ln>
              <a:effectLst/>
            </c:spPr>
            <c:extLst>
              <c:ext xmlns:c16="http://schemas.microsoft.com/office/drawing/2014/chart" uri="{C3380CC4-5D6E-409C-BE32-E72D297353CC}">
                <c16:uniqueId val="{00000007-AD5B-4886-85D2-7A4399D7CB31}"/>
              </c:ext>
            </c:extLst>
          </c:dPt>
          <c:dPt>
            <c:idx val="5"/>
            <c:invertIfNegative val="0"/>
            <c:bubble3D val="0"/>
            <c:extLst>
              <c:ext xmlns:c16="http://schemas.microsoft.com/office/drawing/2014/chart" uri="{C3380CC4-5D6E-409C-BE32-E72D297353CC}">
                <c16:uniqueId val="{00000009-AD5B-4886-85D2-7A4399D7CB31}"/>
              </c:ext>
            </c:extLst>
          </c:dPt>
          <c:dLbls>
            <c:spPr>
              <a:noFill/>
              <a:ln>
                <a:noFill/>
              </a:ln>
              <a:effectLst/>
            </c:spPr>
            <c:txPr>
              <a:bodyPr rot="0" spcFirstLastPara="0" vertOverflow="ellipsis" vert="horz" wrap="square" lIns="38100" tIns="19050" rIns="38100" bIns="19050"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NGX Oil &amp;Gas</c:v>
                </c:pt>
                <c:pt idx="1">
                  <c:v>NGX Pension</c:v>
                </c:pt>
                <c:pt idx="2">
                  <c:v>NGX Industrial Goods</c:v>
                </c:pt>
                <c:pt idx="3">
                  <c:v>NGX Banking</c:v>
                </c:pt>
                <c:pt idx="4">
                  <c:v>NGX Consumer Good</c:v>
                </c:pt>
                <c:pt idx="5">
                  <c:v>NGX Insurance</c:v>
                </c:pt>
              </c:strCache>
            </c:strRef>
          </c:cat>
          <c:val>
            <c:numRef>
              <c:f>Sheet1!$B$2:$B$7</c:f>
              <c:numCache>
                <c:formatCode>0.00%</c:formatCode>
                <c:ptCount val="6"/>
                <c:pt idx="0">
                  <c:v>0.114</c:v>
                </c:pt>
                <c:pt idx="1">
                  <c:v>8.1199999999999994E-2</c:v>
                </c:pt>
                <c:pt idx="2">
                  <c:v>7.0900000000000005E-2</c:v>
                </c:pt>
                <c:pt idx="3">
                  <c:v>5.8400000000000001E-2</c:v>
                </c:pt>
                <c:pt idx="4">
                  <c:v>2.9499999999999998E-2</c:v>
                </c:pt>
                <c:pt idx="5">
                  <c:v>6.4999999999999997E-3</c:v>
                </c:pt>
              </c:numCache>
            </c:numRef>
          </c:val>
          <c:extLst>
            <c:ext xmlns:c16="http://schemas.microsoft.com/office/drawing/2014/chart" uri="{C3380CC4-5D6E-409C-BE32-E72D297353CC}">
              <c16:uniqueId val="{0000000A-AD5B-4886-85D2-7A4399D7CB31}"/>
            </c:ext>
          </c:extLst>
        </c:ser>
        <c:dLbls>
          <c:showLegendKey val="0"/>
          <c:showVal val="1"/>
          <c:showCatName val="0"/>
          <c:showSerName val="0"/>
          <c:showPercent val="0"/>
          <c:showBubbleSize val="0"/>
        </c:dLbls>
        <c:gapWidth val="59"/>
        <c:overlap val="-44"/>
        <c:axId val="214510176"/>
        <c:axId val="1325145344"/>
      </c:barChart>
      <c:catAx>
        <c:axId val="214510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crossAx val="1325145344"/>
        <c:crosses val="autoZero"/>
        <c:auto val="1"/>
        <c:lblAlgn val="ctr"/>
        <c:lblOffset val="100"/>
        <c:noMultiLvlLbl val="0"/>
      </c:catAx>
      <c:valAx>
        <c:axId val="1325145344"/>
        <c:scaling>
          <c:orientation val="minMax"/>
        </c:scaling>
        <c:delete val="1"/>
        <c:axPos val="l"/>
        <c:numFmt formatCode="0.00%" sourceLinked="1"/>
        <c:majorTickMark val="none"/>
        <c:minorTickMark val="none"/>
        <c:tickLblPos val="nextTo"/>
        <c:crossAx val="214510176"/>
        <c:crosses val="autoZero"/>
        <c:crossBetween val="between"/>
      </c:valAx>
      <c:spPr>
        <a:noFill/>
        <a:ln>
          <a:noFill/>
        </a:ln>
        <a:effectLst/>
      </c:spPr>
    </c:plotArea>
    <c:plotVisOnly val="1"/>
    <c:dispBlanksAs val="gap"/>
    <c:showDLblsOverMax val="0"/>
    <c:extLst>
      <c:ext uri="{0b15fc19-7d7d-44ad-8c2d-2c3a37ce22c3}">
        <chartProps xmlns="https://web.wps.cn/et/2018/main" chartId="{bbb52ce5-830b-471c-891b-cba0d99dadde}"/>
      </c:ext>
    </c:extLst>
  </c:chart>
  <c:spPr>
    <a:noFill/>
    <a:ln>
      <a:noFill/>
    </a:ln>
    <a:effectLst/>
  </c:spPr>
  <c:txPr>
    <a:bodyPr anchor="ctr" anchorCtr="0"/>
    <a:lstStyle/>
    <a:p>
      <a:pPr>
        <a:defRPr lang="en-GB">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82588"/>
          </a:xfrm>
          <a:prstGeom prst="rect">
            <a:avLst/>
          </a:prstGeom>
        </p:spPr>
        <p:txBody>
          <a:bodyPr vert="horz" lIns="91440" tIns="45720" rIns="91440" bIns="45720" rtlCol="0"/>
          <a:lstStyle>
            <a:lvl1pPr algn="r">
              <a:defRPr sz="1200"/>
            </a:lvl1pPr>
          </a:lstStyle>
          <a:p>
            <a:fld id="{03598190-4AA2-4802-A8A4-E52996F9F854}" type="datetimeFigureOut">
              <a:rPr lang="en-US" smtClean="0"/>
              <a:t>2/16/2026</a:t>
            </a:fld>
            <a:endParaRPr lang="en-US"/>
          </a:p>
        </p:txBody>
      </p:sp>
      <p:sp>
        <p:nvSpPr>
          <p:cNvPr id="4" name="Footer Placeholder 3"/>
          <p:cNvSpPr>
            <a:spLocks noGrp="1"/>
          </p:cNvSpPr>
          <p:nvPr>
            <p:ph type="ftr" sz="quarter" idx="2"/>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256463"/>
            <a:ext cx="4632325" cy="382587"/>
          </a:xfrm>
          <a:prstGeom prst="rect">
            <a:avLst/>
          </a:prstGeom>
        </p:spPr>
        <p:txBody>
          <a:bodyPr vert="horz" lIns="91440" tIns="45720" rIns="91440" bIns="45720" rtlCol="0" anchor="b"/>
          <a:lstStyle>
            <a:lvl1pPr algn="r">
              <a:defRPr sz="1200"/>
            </a:lvl1pPr>
          </a:lstStyle>
          <a:p>
            <a:fld id="{8818EB7C-2F99-40C0-A8B4-7E880B0D302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82588"/>
          </a:xfrm>
          <a:prstGeom prst="rect">
            <a:avLst/>
          </a:prstGeom>
        </p:spPr>
        <p:txBody>
          <a:bodyPr vert="horz" lIns="91440" tIns="45720" rIns="91440" bIns="45720" rtlCol="0"/>
          <a:lstStyle>
            <a:lvl1pPr algn="r">
              <a:defRPr sz="1200"/>
            </a:lvl1pPr>
          </a:lstStyle>
          <a:p>
            <a:fld id="{50C06D18-1F54-404B-9F28-D3877FC25039}" type="datetimeFigureOut">
              <a:rPr lang="en-US" smtClean="0"/>
              <a:t>2/16/2026</a:t>
            </a:fld>
            <a:endParaRPr lang="en-US"/>
          </a:p>
        </p:txBody>
      </p:sp>
      <p:sp>
        <p:nvSpPr>
          <p:cNvPr id="4" name="Slide Image Placeholder 3"/>
          <p:cNvSpPr>
            <a:spLocks noGrp="1" noRot="1" noChangeAspect="1"/>
          </p:cNvSpPr>
          <p:nvPr>
            <p:ph type="sldImg" idx="2"/>
          </p:nvPr>
        </p:nvSpPr>
        <p:spPr>
          <a:xfrm>
            <a:off x="3541713" y="955675"/>
            <a:ext cx="3609975" cy="2578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76650"/>
            <a:ext cx="8553450" cy="30083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256463"/>
            <a:ext cx="4632325" cy="382587"/>
          </a:xfrm>
          <a:prstGeom prst="rect">
            <a:avLst/>
          </a:prstGeom>
        </p:spPr>
        <p:txBody>
          <a:bodyPr vert="horz" lIns="91440" tIns="45720" rIns="91440" bIns="45720" rtlCol="0" anchor="b"/>
          <a:lstStyle>
            <a:lvl1pPr algn="r">
              <a:defRPr sz="1200"/>
            </a:lvl1pPr>
          </a:lstStyle>
          <a:p>
            <a:fld id="{45164F5B-CC76-4FDC-99F1-60EA0EAF4F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2</a:t>
            </a:fld>
            <a:endParaRPr lang="en-US"/>
          </a:p>
        </p:txBody>
      </p:sp>
    </p:spTree>
    <p:extLst>
      <p:ext uri="{BB962C8B-B14F-4D97-AF65-F5344CB8AC3E}">
        <p14:creationId xmlns:p14="http://schemas.microsoft.com/office/powerpoint/2010/main" val="202356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11FD-89F7-4218-D200-99DD9D7DC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B42FB-DBE5-52D1-E28D-CF0D2B5368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68F236-A176-31A4-2A5B-0FBB82A5EA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74501C-4605-1E43-D6B8-7ED3613246AF}"/>
              </a:ext>
            </a:extLst>
          </p:cNvPr>
          <p:cNvSpPr>
            <a:spLocks noGrp="1"/>
          </p:cNvSpPr>
          <p:nvPr>
            <p:ph type="sldNum" sz="quarter" idx="5"/>
          </p:nvPr>
        </p:nvSpPr>
        <p:spPr/>
        <p:txBody>
          <a:bodyPr/>
          <a:lstStyle/>
          <a:p>
            <a:fld id="{45164F5B-CC76-4FDC-99F1-60EA0EAF4F06}" type="slidenum">
              <a:rPr lang="en-US" smtClean="0"/>
              <a:t>9</a:t>
            </a:fld>
            <a:endParaRPr lang="en-US"/>
          </a:p>
        </p:txBody>
      </p:sp>
    </p:spTree>
    <p:extLst>
      <p:ext uri="{BB962C8B-B14F-4D97-AF65-F5344CB8AC3E}">
        <p14:creationId xmlns:p14="http://schemas.microsoft.com/office/powerpoint/2010/main" val="192745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11FD-89F7-4218-D200-99DD9D7DC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B42FB-DBE5-52D1-E28D-CF0D2B5368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68F236-A176-31A4-2A5B-0FBB82A5EA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74501C-4605-1E43-D6B8-7ED3613246AF}"/>
              </a:ext>
            </a:extLst>
          </p:cNvPr>
          <p:cNvSpPr>
            <a:spLocks noGrp="1"/>
          </p:cNvSpPr>
          <p:nvPr>
            <p:ph type="sldNum" sz="quarter" idx="5"/>
          </p:nvPr>
        </p:nvSpPr>
        <p:spPr/>
        <p:txBody>
          <a:bodyPr/>
          <a:lstStyle/>
          <a:p>
            <a:fld id="{45164F5B-CC76-4FDC-99F1-60EA0EAF4F06}" type="slidenum">
              <a:rPr lang="en-US" smtClean="0"/>
              <a:t>10</a:t>
            </a:fld>
            <a:endParaRPr lang="en-US"/>
          </a:p>
        </p:txBody>
      </p:sp>
    </p:spTree>
    <p:extLst>
      <p:ext uri="{BB962C8B-B14F-4D97-AF65-F5344CB8AC3E}">
        <p14:creationId xmlns:p14="http://schemas.microsoft.com/office/powerpoint/2010/main" val="218851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100"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45164F5B-CC76-4FDC-99F1-60EA0EAF4F06}"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2A12-B47A-8173-750D-2F4808E6E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8B9D0-F15C-5C61-76D0-006AD19A23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0C312B-C880-D56F-E89C-E51E37EEDBE0}"/>
              </a:ext>
            </a:extLst>
          </p:cNvPr>
          <p:cNvSpPr>
            <a:spLocks noGrp="1"/>
          </p:cNvSpPr>
          <p:nvPr>
            <p:ph type="body" idx="1"/>
          </p:nvPr>
        </p:nvSpPr>
        <p:spPr/>
        <p:txBody>
          <a:bodyPr/>
          <a:lstStyle/>
          <a:p>
            <a:endParaRPr lang="en-US" sz="1100" dirty="0">
              <a:latin typeface="Corbel" panose="020B0503020204020204" pitchFamily="34" charset="0"/>
            </a:endParaRPr>
          </a:p>
        </p:txBody>
      </p:sp>
      <p:sp>
        <p:nvSpPr>
          <p:cNvPr id="4" name="Slide Number Placeholder 3">
            <a:extLst>
              <a:ext uri="{FF2B5EF4-FFF2-40B4-BE49-F238E27FC236}">
                <a16:creationId xmlns:a16="http://schemas.microsoft.com/office/drawing/2014/main" id="{0D30B10B-FD1E-FC16-760E-C6645169B115}"/>
              </a:ext>
            </a:extLst>
          </p:cNvPr>
          <p:cNvSpPr>
            <a:spLocks noGrp="1"/>
          </p:cNvSpPr>
          <p:nvPr>
            <p:ph type="sldNum" sz="quarter" idx="5"/>
          </p:nvPr>
        </p:nvSpPr>
        <p:spPr/>
        <p:txBody>
          <a:bodyPr/>
          <a:lstStyle/>
          <a:p>
            <a:fld id="{45164F5B-CC76-4FDC-99F1-60EA0EAF4F06}" type="slidenum">
              <a:rPr lang="en-US" smtClean="0"/>
              <a:t>12</a:t>
            </a:fld>
            <a:endParaRPr lang="en-US"/>
          </a:p>
        </p:txBody>
      </p:sp>
    </p:spTree>
    <p:extLst>
      <p:ext uri="{BB962C8B-B14F-4D97-AF65-F5344CB8AC3E}">
        <p14:creationId xmlns:p14="http://schemas.microsoft.com/office/powerpoint/2010/main" val="2383659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g object 16"/>
          <p:cNvPicPr/>
          <p:nvPr/>
        </p:nvPicPr>
        <p:blipFill>
          <a:blip r:embed="rId3" cstate="print"/>
          <a:stretch>
            <a:fillRect/>
          </a:stretch>
        </p:blipFill>
        <p:spPr>
          <a:xfrm>
            <a:off x="12700" y="0"/>
            <a:ext cx="10680445" cy="7614671"/>
          </a:xfrm>
          <a:prstGeom prst="rect">
            <a:avLst/>
          </a:prstGeom>
        </p:spPr>
      </p:pic>
      <p:sp>
        <p:nvSpPr>
          <p:cNvPr id="2" name="Holder 2"/>
          <p:cNvSpPr>
            <a:spLocks noGrp="1"/>
          </p:cNvSpPr>
          <p:nvPr>
            <p:ph type="ctrTitle"/>
          </p:nvPr>
        </p:nvSpPr>
        <p:spPr>
          <a:xfrm>
            <a:off x="558825" y="1547019"/>
            <a:ext cx="9575749" cy="429894"/>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p>
        </p:txBody>
      </p:sp>
      <p:sp>
        <p:nvSpPr>
          <p:cNvPr id="3" name="Holder 3"/>
          <p:cNvSpPr>
            <a:spLocks noGrp="1"/>
          </p:cNvSpPr>
          <p:nvPr>
            <p:ph type="subTitle" idx="4"/>
          </p:nvPr>
        </p:nvSpPr>
        <p:spPr>
          <a:xfrm>
            <a:off x="1604010" y="4277868"/>
            <a:ext cx="7485380" cy="1909762"/>
          </a:xfrm>
          <a:prstGeom prst="rect">
            <a:avLst/>
          </a:prstGeom>
        </p:spPr>
        <p:txBody>
          <a:bodyPr wrap="square" lIns="0" tIns="0" rIns="0" bIns="0">
            <a:spAutoFit/>
          </a:bodyPr>
          <a:lstStyle>
            <a:lvl1pPr>
              <a:defRPr/>
            </a:lvl1pPr>
          </a:lstStyle>
          <a:p>
            <a:r>
              <a:rPr lang="en-US"/>
              <a:t>Click to edit Master subtitle style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object 3"/>
          <p:cNvPicPr/>
          <p:nvPr userDrawn="1"/>
        </p:nvPicPr>
        <p:blipFill>
          <a:blip r:embed="rId2" cstate="print"/>
          <a:stretch>
            <a:fillRect/>
          </a:stretch>
        </p:blipFill>
        <p:spPr>
          <a:xfrm>
            <a:off x="0" y="-3429"/>
            <a:ext cx="10693145" cy="7632954"/>
          </a:xfrm>
          <a:prstGeom prst="rect">
            <a:avLst/>
          </a:prstGeom>
        </p:spPr>
      </p:pic>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a:xfrm>
            <a:off x="3635756" y="7104316"/>
            <a:ext cx="3421888" cy="276999"/>
          </a:xfrm>
        </p:spPr>
        <p:txBody>
          <a:bodyPr lIns="0" tIns="0" rIns="0" bIns="0"/>
          <a:lstStyle>
            <a:lvl1pPr algn="ctr">
              <a:defRPr b="1">
                <a:solidFill>
                  <a:srgbClr val="002060"/>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2/16/2026</a:t>
            </a:fld>
            <a:endParaRPr lang="en-US"/>
          </a:p>
        </p:txBody>
      </p:sp>
      <p:sp>
        <p:nvSpPr>
          <p:cNvPr id="6" name="Holder 6"/>
          <p:cNvSpPr>
            <a:spLocks noGrp="1"/>
          </p:cNvSpPr>
          <p:nvPr>
            <p:ph type="sldNum" sz="quarter" idx="7"/>
          </p:nvPr>
        </p:nvSpPr>
        <p:spPr>
          <a:xfrm>
            <a:off x="7699248" y="7104316"/>
            <a:ext cx="2459482" cy="276999"/>
          </a:xfrm>
        </p:spPr>
        <p:txBody>
          <a:bodyPr lIns="0" tIns="0" rIns="0" bIns="0"/>
          <a:lstStyle>
            <a:lvl1pPr algn="r">
              <a:defRPr>
                <a:solidFill>
                  <a:srgbClr val="002060"/>
                </a:solidFill>
              </a:defRPr>
            </a:lvl1pPr>
          </a:lstStyle>
          <a:p>
            <a:fld id="{B6F15528-21DE-4FAA-801E-634DDDAF4B2B}" type="slidenum">
              <a:rPr lang="en-US" smtClean="0"/>
              <a:t>‹#›</a:t>
            </a:fld>
            <a:endParaRPr lang="en-US"/>
          </a:p>
        </p:txBody>
      </p:sp>
      <p:pic>
        <p:nvPicPr>
          <p:cNvPr id="9" name="Picture 8"/>
          <p:cNvPicPr>
            <a:picLocks noChangeAspect="1"/>
          </p:cNvPicPr>
          <p:nvPr userDrawn="1"/>
        </p:nvPicPr>
        <p:blipFill rotWithShape="1">
          <a:blip r:embed="rId3"/>
          <a:srcRect l="21653" t="28188" r="44872" b="32164"/>
          <a:stretch>
            <a:fillRect/>
          </a:stretch>
        </p:blipFill>
        <p:spPr bwMode="auto">
          <a:xfrm>
            <a:off x="9398001" y="6749534"/>
            <a:ext cx="1282700" cy="854591"/>
          </a:xfrm>
          <a:prstGeom prst="rect">
            <a:avLst/>
          </a:prstGeom>
          <a:solidFill>
            <a:schemeClr val="bg1"/>
          </a:solid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sz="half" idx="2"/>
          </p:nvPr>
        </p:nvSpPr>
        <p:spPr>
          <a:xfrm>
            <a:off x="534670"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507101"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pic>
        <p:nvPicPr>
          <p:cNvPr id="8" name="object 3"/>
          <p:cNvPicPr/>
          <p:nvPr userDrawn="1"/>
        </p:nvPicPr>
        <p:blipFill>
          <a:blip r:embed="rId2" cstate="print"/>
          <a:stretch>
            <a:fillRect/>
          </a:stretch>
        </p:blipFill>
        <p:spPr>
          <a:xfrm>
            <a:off x="0" y="-3429"/>
            <a:ext cx="10693145" cy="7632954"/>
          </a:xfrm>
          <a:prstGeom prst="rect">
            <a:avLst/>
          </a:prstGeom>
        </p:spPr>
      </p:pic>
      <p:pic>
        <p:nvPicPr>
          <p:cNvPr id="9" name="Picture 8"/>
          <p:cNvPicPr>
            <a:picLocks noChangeAspect="1"/>
          </p:cNvPicPr>
          <p:nvPr userDrawn="1"/>
        </p:nvPicPr>
        <p:blipFill rotWithShape="1">
          <a:blip r:embed="rId3"/>
          <a:srcRect l="21653" t="28188" r="44872" b="32164"/>
          <a:stretch>
            <a:fillRect/>
          </a:stretch>
        </p:blipFill>
        <p:spPr bwMode="auto">
          <a:xfrm>
            <a:off x="9568063" y="6862837"/>
            <a:ext cx="1112637" cy="741288"/>
          </a:xfrm>
          <a:prstGeom prst="rect">
            <a:avLst/>
          </a:prstGeom>
          <a:solidFill>
            <a:schemeClr val="bg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548" r="11548"/>
          <a:stretch/>
        </p:blipFill>
        <p:spPr bwMode="auto">
          <a:xfrm>
            <a:off x="0" y="-171933"/>
            <a:ext cx="10693400" cy="7829549"/>
          </a:xfrm>
          <a:prstGeom prst="rect">
            <a:avLst/>
          </a:prstGeom>
          <a:noFill/>
          <a:ln>
            <a:noFill/>
          </a:ln>
        </p:spPr>
      </p:pic>
      <p:sp>
        <p:nvSpPr>
          <p:cNvPr id="9" name="Rectangle 8"/>
          <p:cNvSpPr/>
          <p:nvPr userDrawn="1"/>
        </p:nvSpPr>
        <p:spPr>
          <a:xfrm>
            <a:off x="1" y="2986028"/>
            <a:ext cx="4737098" cy="4653022"/>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rot="5400000">
            <a:off x="1634133" y="4145562"/>
            <a:ext cx="1468829" cy="4737099"/>
            <a:chOff x="1880553" y="1184159"/>
            <a:chExt cx="3347050" cy="5112000"/>
          </a:xfrm>
        </p:grpSpPr>
        <p:cxnSp>
          <p:nvCxnSpPr>
            <p:cNvPr id="11" name="Straight Connector 10"/>
            <p:cNvCxnSpPr/>
            <p:nvPr/>
          </p:nvCxnSpPr>
          <p:spPr>
            <a:xfrm>
              <a:off x="1880554" y="1184159"/>
              <a:ext cx="3347049"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675447"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671603"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grpSp>
      <p:sp>
        <p:nvSpPr>
          <p:cNvPr id="14" name="TextBox 13"/>
          <p:cNvSpPr txBox="1"/>
          <p:nvPr userDrawn="1"/>
        </p:nvSpPr>
        <p:spPr>
          <a:xfrm>
            <a:off x="707363" y="5981726"/>
            <a:ext cx="1867868" cy="369332"/>
          </a:xfrm>
          <a:prstGeom prst="rect">
            <a:avLst/>
          </a:prstGeom>
          <a:noFill/>
        </p:spPr>
        <p:txBody>
          <a:bodyPr wrap="square" rtlCol="0">
            <a:spAutoFit/>
          </a:bodyPr>
          <a:lstStyle/>
          <a:p>
            <a:r>
              <a:rPr lang="en-GB" dirty="0">
                <a:solidFill>
                  <a:srgbClr val="FFC000"/>
                </a:solidFill>
                <a:latin typeface="Corbel" panose="020B0503020204020204" pitchFamily="34" charset="0"/>
              </a:rPr>
              <a:t>PREPARED BY: </a:t>
            </a:r>
            <a:endParaRPr lang="en-US" dirty="0">
              <a:solidFill>
                <a:srgbClr val="FFC000"/>
              </a:solidFill>
              <a:latin typeface="Corbel" panose="020B05030202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8"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5" name="Holder 4"/>
          <p:cNvSpPr txBox="1"/>
          <p:nvPr userDrawn="1"/>
        </p:nvSpPr>
        <p:spPr>
          <a:xfrm>
            <a:off x="7851648" y="7256716"/>
            <a:ext cx="2459482" cy="38195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pic>
        <p:nvPicPr>
          <p:cNvPr id="6" name="object 3"/>
          <p:cNvPicPr/>
          <p:nvPr userDrawn="1"/>
        </p:nvPicPr>
        <p:blipFill>
          <a:blip r:embed="rId3" cstate="print"/>
          <a:stretch>
            <a:fillRect/>
          </a:stretch>
        </p:blipFill>
        <p:spPr>
          <a:xfrm>
            <a:off x="0" y="-3429"/>
            <a:ext cx="10693145" cy="7632954"/>
          </a:xfrm>
          <a:prstGeom prst="rect">
            <a:avLst/>
          </a:prstGeom>
        </p:spPr>
      </p:pic>
      <p:pic>
        <p:nvPicPr>
          <p:cNvPr id="7" name="Picture 6"/>
          <p:cNvPicPr>
            <a:picLocks noChangeAspect="1"/>
          </p:cNvPicPr>
          <p:nvPr userDrawn="1"/>
        </p:nvPicPr>
        <p:blipFill rotWithShape="1">
          <a:blip r:embed="rId4"/>
          <a:srcRect l="21653" t="28188" r="44872" b="32164"/>
          <a:stretch>
            <a:fillRect/>
          </a:stretch>
        </p:blipFill>
        <p:spPr bwMode="auto">
          <a:xfrm>
            <a:off x="9568063" y="6862837"/>
            <a:ext cx="1112637" cy="741288"/>
          </a:xfrm>
          <a:prstGeom prst="rect">
            <a:avLst/>
          </a:prstGeom>
          <a:solidFill>
            <a:schemeClr val="bg1"/>
          </a:solidFill>
          <a:ln>
            <a:noFill/>
          </a:ln>
        </p:spPr>
      </p:pic>
      <p:sp>
        <p:nvSpPr>
          <p:cNvPr id="9" name="Holder 6"/>
          <p:cNvSpPr txBox="1"/>
          <p:nvPr userDrawn="1"/>
        </p:nvSpPr>
        <p:spPr>
          <a:xfrm>
            <a:off x="4116959" y="7324725"/>
            <a:ext cx="2459482" cy="215444"/>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b="1" smtClean="0">
                <a:latin typeface="Corbel" panose="020B0503020204020204" pitchFamily="34" charset="0"/>
              </a:rPr>
              <a:t>‹#›</a:t>
            </a:fld>
            <a:endParaRPr lang="en-US" sz="1400" b="1">
              <a:latin typeface="Corbel" panose="020B05030202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5562"/>
            <a:ext cx="9624060" cy="122224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56981"/>
            <a:ext cx="9624060"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104316"/>
            <a:ext cx="3421888" cy="38195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104316"/>
            <a:ext cx="2459482" cy="38195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2/16/2026</a:t>
            </a:fld>
            <a:endParaRPr lang="en-US"/>
          </a:p>
        </p:txBody>
      </p:sp>
      <p:sp>
        <p:nvSpPr>
          <p:cNvPr id="6" name="Holder 6"/>
          <p:cNvSpPr>
            <a:spLocks noGrp="1"/>
          </p:cNvSpPr>
          <p:nvPr>
            <p:ph type="sldNum" sz="quarter" idx="7"/>
          </p:nvPr>
        </p:nvSpPr>
        <p:spPr>
          <a:xfrm>
            <a:off x="7699248" y="7104316"/>
            <a:ext cx="2459482" cy="38195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chart" Target="../charts/chart4.xml"/><Relationship Id="rId7" Type="http://schemas.openxmlformats.org/officeDocument/2006/relationships/chart" Target="../charts/chart5.xml"/><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1.png"/><Relationship Id="rId5" Type="http://schemas.microsoft.com/office/2007/relationships/hdphoto" Target="../media/hdphoto3.wdp"/><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www.wealthbridg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hart" Target="../charts/char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53" t="28188" r="44872" b="32164"/>
          <a:stretch>
            <a:fillRect/>
          </a:stretch>
        </p:blipFill>
        <p:spPr bwMode="auto">
          <a:xfrm>
            <a:off x="2423186" y="5887386"/>
            <a:ext cx="965723" cy="64340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224287" y="3899140"/>
            <a:ext cx="4192438" cy="830997"/>
          </a:xfrm>
          <a:prstGeom prst="rect">
            <a:avLst/>
          </a:prstGeom>
          <a:noFill/>
        </p:spPr>
        <p:txBody>
          <a:bodyPr wrap="square" rtlCol="0">
            <a:spAutoFit/>
          </a:bodyPr>
          <a:lstStyle/>
          <a:p>
            <a:pPr algn="ctr"/>
            <a:r>
              <a:rPr lang="en-GB" sz="2400" b="1" dirty="0">
                <a:solidFill>
                  <a:schemeClr val="bg1"/>
                </a:solidFill>
                <a:latin typeface="Corbel" panose="020B0503020204020204" pitchFamily="34" charset="0"/>
              </a:rPr>
              <a:t>WEEKLY </a:t>
            </a:r>
          </a:p>
          <a:p>
            <a:pPr algn="ctr"/>
            <a:r>
              <a:rPr lang="en-GB" sz="2400" b="1" dirty="0">
                <a:solidFill>
                  <a:schemeClr val="bg1"/>
                </a:solidFill>
                <a:latin typeface="Corbel" panose="020B0503020204020204" pitchFamily="34" charset="0"/>
              </a:rPr>
              <a:t>BRIEF</a:t>
            </a:r>
            <a:endParaRPr lang="en-US" sz="2400" b="1" dirty="0">
              <a:solidFill>
                <a:schemeClr val="bg1"/>
              </a:solidFill>
              <a:latin typeface="Corbel" panose="020B0503020204020204" pitchFamily="34" charset="0"/>
            </a:endParaRPr>
          </a:p>
        </p:txBody>
      </p:sp>
      <p:cxnSp>
        <p:nvCxnSpPr>
          <p:cNvPr id="4" name="Straight Connector 3"/>
          <p:cNvCxnSpPr/>
          <p:nvPr/>
        </p:nvCxnSpPr>
        <p:spPr>
          <a:xfrm>
            <a:off x="707363" y="488255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7363" y="384738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7500" y="4999594"/>
            <a:ext cx="4343399" cy="369332"/>
          </a:xfrm>
          <a:prstGeom prst="rect">
            <a:avLst/>
          </a:prstGeom>
          <a:solidFill>
            <a:schemeClr val="tx2">
              <a:lumMod val="50000"/>
            </a:schemeClr>
          </a:solidFill>
        </p:spPr>
        <p:txBody>
          <a:bodyPr wrap="square" rtlCol="0">
            <a:spAutoFit/>
          </a:bodyPr>
          <a:lstStyle/>
          <a:p>
            <a:pPr algn="ctr"/>
            <a:r>
              <a:rPr lang="en-GB" b="1" dirty="0">
                <a:solidFill>
                  <a:srgbClr val="FFC000"/>
                </a:solidFill>
                <a:latin typeface="Corbel" panose="020B0503020204020204" pitchFamily="34" charset="0"/>
              </a:rPr>
              <a:t>Week of 9th – 13</a:t>
            </a:r>
            <a:r>
              <a:rPr lang="en-US" b="1" dirty="0" err="1">
                <a:solidFill>
                  <a:srgbClr val="FFC000"/>
                </a:solidFill>
                <a:latin typeface="Corbel" panose="020B0503020204020204" pitchFamily="34" charset="0"/>
              </a:rPr>
              <a:t>th</a:t>
            </a:r>
            <a:r>
              <a:rPr lang="en-US" b="1" dirty="0">
                <a:solidFill>
                  <a:srgbClr val="FFC000"/>
                </a:solidFill>
                <a:latin typeface="Corbel" panose="020B0503020204020204" pitchFamily="34" charset="0"/>
              </a:rPr>
              <a:t> </a:t>
            </a:r>
            <a:r>
              <a:rPr lang="en-GB" b="1" dirty="0">
                <a:solidFill>
                  <a:srgbClr val="FFC000"/>
                </a:solidFill>
                <a:latin typeface="Corbel" panose="020B0503020204020204" pitchFamily="34" charset="0"/>
              </a:rPr>
              <a:t>February 2026</a:t>
            </a:r>
            <a:endParaRPr lang="en-US" b="1" dirty="0">
              <a:solidFill>
                <a:srgbClr val="FFC000"/>
              </a:solidFill>
              <a:latin typeface="Corbel" panose="020B0503020204020204" pitchFamily="34" charset="0"/>
            </a:endParaRPr>
          </a:p>
        </p:txBody>
      </p:sp>
      <p:sp>
        <p:nvSpPr>
          <p:cNvPr id="7" name="TextBox 6"/>
          <p:cNvSpPr txBox="1"/>
          <p:nvPr/>
        </p:nvSpPr>
        <p:spPr>
          <a:xfrm>
            <a:off x="1536700" y="6599573"/>
            <a:ext cx="2802356" cy="646331"/>
          </a:xfrm>
          <a:prstGeom prst="rect">
            <a:avLst/>
          </a:prstGeom>
          <a:noFill/>
        </p:spPr>
        <p:txBody>
          <a:bodyPr wrap="square" rtlCol="0">
            <a:spAutoFit/>
          </a:bodyPr>
          <a:lstStyle/>
          <a:p>
            <a:pPr algn="ctr"/>
            <a:r>
              <a:rPr lang="en-US" b="1" dirty="0">
                <a:solidFill>
                  <a:schemeClr val="bg1"/>
                </a:solidFill>
                <a:latin typeface="Corbel" panose="020B0503020204020204" pitchFamily="34" charset="0"/>
              </a:rPr>
              <a:t>Wealthbridge Economic Advisory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825D-E47C-F61B-2887-BF0F2568AEAE}"/>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C191FF81-7111-2CD3-23BA-24652FDDFB1E}"/>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10</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D6587230-22D2-C0AC-1A89-F0C3C2F36962}"/>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230C9F53-A39F-D915-92C6-2D79E29548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7A491764-3671-F73C-EC30-DFC5FA7566E0}"/>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Market News</a:t>
            </a:r>
          </a:p>
        </p:txBody>
      </p:sp>
      <p:sp>
        <p:nvSpPr>
          <p:cNvPr id="8" name="Rectangle 1">
            <a:extLst>
              <a:ext uri="{FF2B5EF4-FFF2-40B4-BE49-F238E27FC236}">
                <a16:creationId xmlns:a16="http://schemas.microsoft.com/office/drawing/2014/main" id="{967F85EC-2A6D-7B46-FACB-83121327B077}"/>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3DBBF1F8-6061-93F4-483D-D68DE4321C12}"/>
              </a:ext>
            </a:extLst>
          </p:cNvPr>
          <p:cNvSpPr/>
          <p:nvPr/>
        </p:nvSpPr>
        <p:spPr>
          <a:xfrm>
            <a:off x="202186" y="1468097"/>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Jumia Shares Drop 15% Despite Strong Nigerian Growth as Profitability Timeline Remains Unchanged</a:t>
            </a:r>
          </a:p>
        </p:txBody>
      </p:sp>
      <p:sp>
        <p:nvSpPr>
          <p:cNvPr id="7" name="TextBox 6">
            <a:extLst>
              <a:ext uri="{FF2B5EF4-FFF2-40B4-BE49-F238E27FC236}">
                <a16:creationId xmlns:a16="http://schemas.microsoft.com/office/drawing/2014/main" id="{F2A4C40C-5990-687C-DD05-46D8F8577414}"/>
              </a:ext>
            </a:extLst>
          </p:cNvPr>
          <p:cNvSpPr txBox="1"/>
          <p:nvPr/>
        </p:nvSpPr>
        <p:spPr>
          <a:xfrm>
            <a:off x="2222500" y="1775043"/>
            <a:ext cx="8115447" cy="1815882"/>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Shares of Jumia Technologies AG (NYSE: JMIA) fell 15% following its Q4 and full-year 2025 earnings, closing at $10.33, as investors remained cautious about the company’s profitability timeline.</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 Despite the drop, Nigeria remained Jumia’s strongest market, with 33% growth in orders and 50% growth in GMV, driving overall revenue up 34% year-on-year to $61.4 million.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stock decline reflects broader investor focus on profitability and cash generation over growth, even as Jumia narrows losses and strengthens platform performance.</a:t>
            </a:r>
          </a:p>
        </p:txBody>
      </p:sp>
      <p:pic>
        <p:nvPicPr>
          <p:cNvPr id="5" name="Picture 4">
            <a:extLst>
              <a:ext uri="{FF2B5EF4-FFF2-40B4-BE49-F238E27FC236}">
                <a16:creationId xmlns:a16="http://schemas.microsoft.com/office/drawing/2014/main" id="{618597CD-68B4-CDC0-21EC-0BE30C28B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99230" y="1896152"/>
            <a:ext cx="1838817" cy="1029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B8A857-D886-F4E4-09E5-0E8E128D410A}"/>
              </a:ext>
            </a:extLst>
          </p:cNvPr>
          <p:cNvSpPr txBox="1"/>
          <p:nvPr/>
        </p:nvSpPr>
        <p:spPr>
          <a:xfrm>
            <a:off x="2222500" y="4083630"/>
            <a:ext cx="8115447" cy="2031325"/>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 Securities and Exchange Commission (SEC) has called on civil servants to actively engage in the capital market to enhance financial security, build wealth, and benefit from national economic growth. Through the Contributory Pension Scheme (CPS), civil servants are already linked to market instruments such as bonds, equities, and infrastructure funds, but SEC proposes financial literacy programs, mutual funds, Real Estate Investment Trusts (REITs), and mortgage-backed securities to broaden opportunities.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Both the SEC and Head of Service, Dame Didi Walson-Jack, highlighted collaboration to ensure civil servants retire with adequate savings and assets, while warning against unregistered schemes like Ponzi operation</a:t>
            </a:r>
          </a:p>
        </p:txBody>
      </p:sp>
      <p:pic>
        <p:nvPicPr>
          <p:cNvPr id="4" name="Picture 3">
            <a:extLst>
              <a:ext uri="{FF2B5EF4-FFF2-40B4-BE49-F238E27FC236}">
                <a16:creationId xmlns:a16="http://schemas.microsoft.com/office/drawing/2014/main" id="{EAB14041-23CC-9227-EE5E-FED000B49B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31239" y="4319064"/>
            <a:ext cx="1862661" cy="18626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2009FFB-DBE5-F9D7-1CC1-95226607270D}"/>
              </a:ext>
            </a:extLst>
          </p:cNvPr>
          <p:cNvSpPr/>
          <p:nvPr/>
        </p:nvSpPr>
        <p:spPr>
          <a:xfrm>
            <a:off x="202186" y="3646468"/>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SEC Urges Civil Servants to Invest, Boost Retirement Security, and Participate in Nigeria’s Growth</a:t>
            </a:r>
          </a:p>
        </p:txBody>
      </p:sp>
    </p:spTree>
    <p:extLst>
      <p:ext uri="{BB962C8B-B14F-4D97-AF65-F5344CB8AC3E}">
        <p14:creationId xmlns:p14="http://schemas.microsoft.com/office/powerpoint/2010/main" val="186005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211500523"/>
              </p:ext>
            </p:extLst>
          </p:nvPr>
        </p:nvGraphicFramePr>
        <p:xfrm>
          <a:off x="6271020" y="4832125"/>
          <a:ext cx="4142408" cy="2555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5444" y="1749165"/>
            <a:ext cx="6320456" cy="1477328"/>
          </a:xfrm>
          <a:prstGeom prst="rect">
            <a:avLst/>
          </a:prstGeom>
          <a:noFill/>
        </p:spPr>
        <p:txBody>
          <a:bodyPr wrap="square">
            <a:spAutoFit/>
          </a:bodyPr>
          <a:lstStyle/>
          <a:p>
            <a:pPr marL="285750" indent="-285750" algn="just">
              <a:buFont typeface="Wingdings" panose="05000000000000000000" pitchFamily="2" charset="2"/>
              <a:buChar char="Ø"/>
              <a:tabLst>
                <a:tab pos="2692400" algn="l"/>
              </a:tabLst>
            </a:pPr>
            <a:r>
              <a:rPr lang="en-GB" b="0" i="0" dirty="0">
                <a:effectLst/>
                <a:latin typeface="Corbel" panose="020B0503020204020204" pitchFamily="34" charset="0"/>
              </a:rPr>
              <a:t>Market Capitalisation: 	</a:t>
            </a:r>
            <a:r>
              <a:rPr lang="en-US" b="1" i="0" strike="dblStrike" dirty="0">
                <a:effectLst/>
                <a:latin typeface="Corbel" panose="020B0503020204020204" pitchFamily="34" charset="0"/>
              </a:rPr>
              <a:t>N</a:t>
            </a:r>
            <a:r>
              <a:rPr lang="en-US" b="1" dirty="0">
                <a:latin typeface="Corbel" panose="020B0503020204020204" pitchFamily="34" charset="0"/>
              </a:rPr>
              <a:t>117.027</a:t>
            </a:r>
            <a:r>
              <a:rPr lang="en-US" dirty="0">
                <a:latin typeface="Corbel" panose="020B0503020204020204" pitchFamily="34" charset="0"/>
              </a:rPr>
              <a:t> </a:t>
            </a:r>
            <a:r>
              <a:rPr lang="en-US" b="1" dirty="0" err="1">
                <a:latin typeface="Corbel" panose="020B0503020204020204" pitchFamily="34" charset="0"/>
              </a:rPr>
              <a:t>tn</a:t>
            </a:r>
            <a:r>
              <a:rPr lang="en-US" dirty="0">
                <a:latin typeface="Corbel" panose="020B0503020204020204" pitchFamily="34" charset="0"/>
              </a:rPr>
              <a:t> </a:t>
            </a:r>
            <a:r>
              <a:rPr lang="en-GB" b="1" i="0" dirty="0">
                <a:effectLst/>
                <a:latin typeface="Corbel" panose="020B0503020204020204" pitchFamily="34" charset="0"/>
              </a:rPr>
              <a:t>(</a:t>
            </a:r>
            <a:r>
              <a:rPr lang="en-US" sz="1800" dirty="0">
                <a:solidFill>
                  <a:srgbClr val="00B050"/>
                </a:solidFill>
                <a:latin typeface="Corbel" panose="020B0503020204020204" pitchFamily="34" charset="0"/>
                <a:sym typeface="Wingdings 3" panose="05040102010807070707" pitchFamily="18" charset="2"/>
              </a:rPr>
              <a:t></a:t>
            </a:r>
            <a:r>
              <a:rPr lang="en-US" b="1" dirty="0">
                <a:solidFill>
                  <a:schemeClr val="tx1"/>
                </a:solidFill>
                <a:effectLst/>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6.16%</a:t>
            </a:r>
            <a:r>
              <a:rPr lang="en-GB" b="1" dirty="0">
                <a:latin typeface="Corbel" panose="020B0503020204020204" pitchFamily="34" charset="0"/>
              </a:rPr>
              <a:t> </a:t>
            </a:r>
            <a:r>
              <a:rPr lang="en-GB" b="0" i="0" dirty="0">
                <a:effectLst/>
                <a:latin typeface="Corbel" panose="020B0503020204020204" pitchFamily="34" charset="0"/>
              </a:rPr>
              <a:t>W-o-W)</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All Share Index:	</a:t>
            </a:r>
            <a:r>
              <a:rPr lang="en-US" b="1" dirty="0">
                <a:latin typeface="Corbel" panose="020B0503020204020204" pitchFamily="34" charset="0"/>
              </a:rPr>
              <a:t> 182,313.08</a:t>
            </a:r>
            <a:r>
              <a:rPr lang="en-GB" b="1" dirty="0">
                <a:latin typeface="Corbel" panose="020B0503020204020204" pitchFamily="34" charset="0"/>
              </a:rPr>
              <a:t> (</a:t>
            </a:r>
            <a:r>
              <a:rPr lang="en-US" sz="1800" dirty="0">
                <a:solidFill>
                  <a:srgbClr val="00B050"/>
                </a:solidFill>
                <a:latin typeface="Corbel" panose="020B0503020204020204" pitchFamily="34" charset="0"/>
                <a:sym typeface="Wingdings 3" panose="05040102010807070707" pitchFamily="18" charset="2"/>
              </a:rPr>
              <a:t></a:t>
            </a:r>
            <a:r>
              <a:rPr lang="en-US" sz="1800" b="1" dirty="0">
                <a:latin typeface="Corbel" panose="020B0503020204020204" pitchFamily="34" charset="0"/>
                <a:sym typeface="Wingdings 3" panose="05040102010807070707" pitchFamily="18" charset="2"/>
              </a:rPr>
              <a:t>6.16 %</a:t>
            </a:r>
            <a:r>
              <a:rPr lang="en-US" sz="1800" dirty="0">
                <a:latin typeface="Corbel" panose="020B0503020204020204" pitchFamily="34" charset="0"/>
                <a:sym typeface="Wingdings 3" panose="05040102010807070707" pitchFamily="18" charset="2"/>
              </a:rPr>
              <a:t> W-o-W</a:t>
            </a:r>
            <a:r>
              <a:rPr lang="en-GB" dirty="0">
                <a:latin typeface="Corbel" panose="020B0503020204020204" pitchFamily="34" charset="0"/>
              </a:rPr>
              <a:t>)</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Year-to-Date	</a:t>
            </a:r>
            <a:r>
              <a:rPr lang="en-US" b="1" dirty="0">
                <a:latin typeface="Corbel" panose="020B0503020204020204" pitchFamily="34" charset="0"/>
              </a:rPr>
              <a:t>17.16</a:t>
            </a:r>
            <a:r>
              <a:rPr lang="en-GB" b="1" dirty="0">
                <a:latin typeface="Corbel" panose="020B0503020204020204" pitchFamily="34" charset="0"/>
              </a:rPr>
              <a:t>% </a:t>
            </a:r>
            <a:r>
              <a:rPr lang="en-GB" b="1" dirty="0">
                <a:latin typeface="Corbel" panose="020B0503020204020204" pitchFamily="34" charset="0"/>
                <a:sym typeface="Wingdings 3" panose="05040102010807070707" pitchFamily="18" charset="2"/>
              </a:rPr>
              <a:t>(</a:t>
            </a:r>
            <a:r>
              <a:rPr lang="en-US" sz="1800" dirty="0">
                <a:solidFill>
                  <a:srgbClr val="00B050"/>
                </a:solidFill>
                <a:latin typeface="Corbel" panose="020B0503020204020204" pitchFamily="34" charset="0"/>
                <a:sym typeface="Wingdings 3" panose="05040102010807070707" pitchFamily="18" charset="2"/>
              </a:rPr>
              <a:t></a:t>
            </a:r>
            <a:r>
              <a:rPr lang="en-US" sz="1800" b="1" dirty="0">
                <a:effectLst/>
                <a:latin typeface="Corbel" panose="020B0503020204020204" pitchFamily="34" charset="0"/>
                <a:sym typeface="Wingdings 3" panose="05040102010807070707" pitchFamily="18" charset="2"/>
              </a:rPr>
              <a:t> 686</a:t>
            </a:r>
            <a:r>
              <a:rPr lang="en-US" b="1" dirty="0">
                <a:solidFill>
                  <a:srgbClr val="000000"/>
                </a:solidFill>
                <a:latin typeface="Corbel" panose="020B0503020204020204" pitchFamily="34" charset="0"/>
                <a:sym typeface="Wingdings 3" panose="05040102010807070707" pitchFamily="18" charset="2"/>
              </a:rPr>
              <a:t> bps</a:t>
            </a:r>
            <a:r>
              <a:rPr lang="en-US" dirty="0">
                <a:latin typeface="Corbel" panose="020B0503020204020204" pitchFamily="34" charset="0"/>
              </a:rPr>
              <a:t> </a:t>
            </a:r>
            <a:r>
              <a:rPr lang="en-US" sz="1800" dirty="0">
                <a:effectLst/>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b="1" dirty="0">
              <a:solidFill>
                <a:srgbClr val="00B050"/>
              </a:solidFill>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dirty="0">
                <a:latin typeface="Corbel" panose="020B0503020204020204" pitchFamily="34" charset="0"/>
                <a:sym typeface="Wingdings 3" panose="05040102010807070707" pitchFamily="18" charset="2"/>
              </a:rPr>
              <a:t>Total Turnover (Trades):	</a:t>
            </a:r>
            <a:r>
              <a:rPr lang="en-US" b="1" dirty="0">
                <a:latin typeface="Corbel" panose="020B0503020204020204" pitchFamily="34" charset="0"/>
                <a:sym typeface="Wingdings 3" panose="05040102010807070707" pitchFamily="18" charset="2"/>
              </a:rPr>
              <a:t>4.652 </a:t>
            </a:r>
            <a:r>
              <a:rPr lang="en-US" b="1" dirty="0">
                <a:solidFill>
                  <a:srgbClr val="000000"/>
                </a:solidFill>
                <a:latin typeface="Corbel" panose="020B0503020204020204" pitchFamily="34" charset="0"/>
                <a:sym typeface="Wingdings 3" panose="05040102010807070707" pitchFamily="18" charset="2"/>
              </a:rPr>
              <a:t>bn </a:t>
            </a:r>
            <a:r>
              <a:rPr lang="en-US" dirty="0">
                <a:latin typeface="Corbel" panose="020B0503020204020204" pitchFamily="34" charset="0"/>
                <a:sym typeface="Wingdings 3" panose="05040102010807070707" pitchFamily="18" charset="2"/>
              </a:rPr>
              <a:t>(</a:t>
            </a:r>
            <a:r>
              <a:rPr lang="en-US" sz="1800" dirty="0">
                <a:solidFill>
                  <a:srgbClr val="00B050"/>
                </a:solidFill>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65.64 </a:t>
            </a:r>
            <a:r>
              <a:rPr lang="en-US" sz="1800" b="1" i="0" u="none" strike="noStrike" dirty="0">
                <a:solidFill>
                  <a:srgbClr val="000000"/>
                </a:solidFill>
                <a:effectLst/>
                <a:latin typeface="Corbel" panose="020B0503020204020204" pitchFamily="34" charset="0"/>
              </a:rPr>
              <a:t>%</a:t>
            </a:r>
            <a:r>
              <a:rPr lang="en-US" sz="1800" b="0" i="0" u="none" strike="noStrike" dirty="0">
                <a:solidFill>
                  <a:srgbClr val="000000"/>
                </a:solidFill>
                <a:effectLst/>
                <a:latin typeface="Corbel" panose="020B0503020204020204" pitchFamily="34" charset="0"/>
              </a:rPr>
              <a:t> </a:t>
            </a:r>
            <a:r>
              <a:rPr lang="en-US" dirty="0">
                <a:latin typeface="Corbel" panose="020B0503020204020204" pitchFamily="34" charset="0"/>
                <a:sym typeface="Wingdings 3" panose="05040102010807070707" pitchFamily="18" charset="2"/>
              </a:rPr>
              <a:t>W-o-W</a:t>
            </a:r>
            <a:r>
              <a:rPr lang="en-US" sz="1800" dirty="0">
                <a:latin typeface="Corbel" panose="020B0503020204020204" pitchFamily="34" charset="0"/>
                <a:sym typeface="Wingdings 3" panose="05040102010807070707" pitchFamily="18" charset="2"/>
              </a:rPr>
              <a:t>)</a:t>
            </a:r>
            <a:endParaRPr lang="en-US" dirty="0">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sz="1800" dirty="0">
                <a:latin typeface="Corbel" panose="020B0503020204020204" pitchFamily="34" charset="0"/>
                <a:sym typeface="Wingdings 3" panose="05040102010807070707" pitchFamily="18" charset="2"/>
              </a:rPr>
              <a:t>Value of Trades:</a:t>
            </a:r>
            <a:r>
              <a:rPr lang="en-US" dirty="0">
                <a:latin typeface="Corbel" panose="020B0503020204020204" pitchFamily="34" charset="0"/>
                <a:sym typeface="Wingdings 3" panose="05040102010807070707" pitchFamily="18" charset="2"/>
              </a:rPr>
              <a:t> 	</a:t>
            </a:r>
            <a:r>
              <a:rPr lang="en-US" b="1" strike="dblStrike" dirty="0">
                <a:latin typeface="Corbel" panose="020B0503020204020204" pitchFamily="34" charset="0"/>
              </a:rPr>
              <a:t>N</a:t>
            </a:r>
            <a:r>
              <a:rPr lang="en-US" b="1" dirty="0">
                <a:latin typeface="Corbel" panose="020B0503020204020204" pitchFamily="34" charset="0"/>
              </a:rPr>
              <a:t>193.326 </a:t>
            </a:r>
            <a:r>
              <a:rPr lang="en-US" b="1" dirty="0">
                <a:latin typeface="Corbel" panose="020B0503020204020204" pitchFamily="34" charset="0"/>
                <a:sym typeface="Wingdings 3" panose="05040102010807070707" pitchFamily="18" charset="2"/>
              </a:rPr>
              <a:t>bn (</a:t>
            </a:r>
            <a:r>
              <a:rPr lang="en-US" sz="1800" dirty="0">
                <a:solidFill>
                  <a:srgbClr val="00B050"/>
                </a:solidFill>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rPr>
              <a:t>20.52 </a:t>
            </a:r>
            <a:r>
              <a:rPr lang="en-US" b="1" dirty="0">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dirty="0">
              <a:latin typeface="Corbel" panose="020B0503020204020204" pitchFamily="34" charset="0"/>
              <a:sym typeface="Wingdings 3" panose="05040102010807070707" pitchFamily="18" charset="2"/>
            </a:endParaRPr>
          </a:p>
        </p:txBody>
      </p:sp>
      <p:sp>
        <p:nvSpPr>
          <p:cNvPr id="14" name="Title 1"/>
          <p:cNvSpPr txBox="1"/>
          <p:nvPr/>
        </p:nvSpPr>
        <p:spPr>
          <a:xfrm>
            <a:off x="330053" y="247283"/>
            <a:ext cx="26544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Markets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55984" y="119410"/>
            <a:ext cx="1048894" cy="786670"/>
          </a:xfrm>
          <a:prstGeom prst="rect">
            <a:avLst/>
          </a:prstGeom>
        </p:spPr>
      </p:pic>
      <p:sp>
        <p:nvSpPr>
          <p:cNvPr id="16" name="Rectangle: Rounded Corners 15"/>
          <p:cNvSpPr/>
          <p:nvPr/>
        </p:nvSpPr>
        <p:spPr>
          <a:xfrm>
            <a:off x="337117" y="1010836"/>
            <a:ext cx="1961583"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Equities Market</a:t>
            </a:r>
          </a:p>
        </p:txBody>
      </p:sp>
      <p:sp>
        <p:nvSpPr>
          <p:cNvPr id="3" name="Rectangle: Rounded Corners 2"/>
          <p:cNvSpPr/>
          <p:nvPr/>
        </p:nvSpPr>
        <p:spPr>
          <a:xfrm>
            <a:off x="245442" y="1357448"/>
            <a:ext cx="7158657" cy="3774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orbel" panose="020B0503020204020204" pitchFamily="34" charset="0"/>
              </a:rPr>
              <a:t>The Nigerian Equities Market Ended The Week Bullish </a:t>
            </a:r>
          </a:p>
        </p:txBody>
      </p:sp>
      <p:sp>
        <p:nvSpPr>
          <p:cNvPr id="9" name="TextBox 8"/>
          <p:cNvSpPr txBox="1"/>
          <p:nvPr/>
        </p:nvSpPr>
        <p:spPr>
          <a:xfrm>
            <a:off x="258566" y="3861858"/>
            <a:ext cx="5959804" cy="1492716"/>
          </a:xfrm>
          <a:prstGeom prst="rect">
            <a:avLst/>
          </a:prstGeom>
          <a:noFill/>
          <a:ln w="19050">
            <a:solidFill>
              <a:schemeClr val="bg1">
                <a:lumMod val="85000"/>
              </a:schemeClr>
            </a:solidFill>
            <a:prstDash val="sysDash"/>
          </a:ln>
        </p:spPr>
        <p:txBody>
          <a:bodyPr wrap="square" rtlCol="0">
            <a:spAutoFit/>
          </a:bodyPr>
          <a:lstStyle/>
          <a:p>
            <a:pPr algn="just"/>
            <a:r>
              <a:rPr lang="en-US" altLang="en-US" sz="1300" dirty="0">
                <a:solidFill>
                  <a:srgbClr val="202020"/>
                </a:solidFill>
                <a:latin typeface="Corbel" panose="020B0503020204020204" pitchFamily="34" charset="0"/>
              </a:rPr>
              <a:t>The Nigerian secondary bond market ended the week on a bullish note, supported by strong demand and robust trading activity across most maturities. Average yields on FGN bonds declined by 5 basis points to 16.12%, while sovereign Eurobond yields fell 7 basis points to 7.00%, reflecting solid investor confidence in both local and dollar-denominated government securities. Overall, heightened buying interest underscores sustained appetite for Nigerian fixed-income instruments amid market uncertainties.</a:t>
            </a:r>
            <a:endParaRPr lang="en-US" altLang="en-US" sz="1300" b="0" i="0" dirty="0">
              <a:solidFill>
                <a:srgbClr val="202020"/>
              </a:solidFill>
              <a:effectLst/>
              <a:latin typeface="Corbel" panose="020B0503020204020204" pitchFamily="34" charset="0"/>
            </a:endParaRPr>
          </a:p>
        </p:txBody>
      </p:sp>
      <p:sp>
        <p:nvSpPr>
          <p:cNvPr id="10" name="Rectangle: Rounded Corners 9"/>
          <p:cNvSpPr/>
          <p:nvPr/>
        </p:nvSpPr>
        <p:spPr>
          <a:xfrm>
            <a:off x="258565" y="3621478"/>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Bond Market</a:t>
            </a:r>
          </a:p>
        </p:txBody>
      </p:sp>
      <p:sp>
        <p:nvSpPr>
          <p:cNvPr id="5" name="TextBox 4"/>
          <p:cNvSpPr txBox="1"/>
          <p:nvPr/>
        </p:nvSpPr>
        <p:spPr>
          <a:xfrm>
            <a:off x="279972" y="5861893"/>
            <a:ext cx="6026389" cy="1692771"/>
          </a:xfrm>
          <a:prstGeom prst="rect">
            <a:avLst/>
          </a:prstGeom>
          <a:noFill/>
          <a:ln w="19050">
            <a:solidFill>
              <a:schemeClr val="bg1">
                <a:lumMod val="85000"/>
              </a:schemeClr>
            </a:solidFill>
            <a:prstDash val="sysDash"/>
          </a:ln>
        </p:spPr>
        <p:txBody>
          <a:bodyPr wrap="square" rtlCol="0">
            <a:spAutoFit/>
          </a:bodyPr>
          <a:lstStyle/>
          <a:p>
            <a:pPr algn="just"/>
            <a:r>
              <a:rPr lang="en-US" altLang="en-US" sz="1300" b="0" i="0" dirty="0">
                <a:effectLst/>
                <a:latin typeface="Corbel" panose="020B0503020204020204" pitchFamily="34" charset="0"/>
              </a:rPr>
              <a:t>System liquidity surged to N4.32 trillion last week, driven by OMO maturities, primary market settlements, and Deposit Money Bank (DMB) activities, easing short-term funding pressures. The average yield on secondary T-bills fell 8bps to 17.55%, while money market rates saw mixed movements: overnight Nigerian Interbank Offered Rate (NIBOR) eased slightly to 22.82%, and 6-month tenor dropped 9bps to 25.04%, reflecting investor positioning ahead of the upcoming large T-bills auction. Overall, sustained demand for money market instruments and short-term liquidity improvements supported softer yields across the curve.</a:t>
            </a:r>
          </a:p>
        </p:txBody>
      </p:sp>
      <p:sp>
        <p:nvSpPr>
          <p:cNvPr id="7" name="Rectangle: Rounded Corners 6"/>
          <p:cNvSpPr/>
          <p:nvPr/>
        </p:nvSpPr>
        <p:spPr>
          <a:xfrm>
            <a:off x="225083" y="5586225"/>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NTB and Money Markets</a:t>
            </a:r>
          </a:p>
        </p:txBody>
      </p:sp>
      <p:sp>
        <p:nvSpPr>
          <p:cNvPr id="8" name="Rectangle: Rounded Corners 7"/>
          <p:cNvSpPr/>
          <p:nvPr/>
        </p:nvSpPr>
        <p:spPr>
          <a:xfrm>
            <a:off x="7220761" y="14613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Sectoral Performances</a:t>
            </a:r>
          </a:p>
        </p:txBody>
      </p:sp>
      <p:sp>
        <p:nvSpPr>
          <p:cNvPr id="21" name="Rectangle: Rounded Corners 20"/>
          <p:cNvSpPr/>
          <p:nvPr/>
        </p:nvSpPr>
        <p:spPr>
          <a:xfrm>
            <a:off x="7134816" y="43785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Top Gainers &amp; Decliners</a:t>
            </a:r>
          </a:p>
        </p:txBody>
      </p:sp>
      <p:pic>
        <p:nvPicPr>
          <p:cNvPr id="5122" name="Picture 2" descr="Nestlé Nigeria: Empowering rural women, project moves to South Ea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9532" y="9624248"/>
            <a:ext cx="101439" cy="59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863533010"/>
              </p:ext>
            </p:extLst>
          </p:nvPr>
        </p:nvGraphicFramePr>
        <p:xfrm>
          <a:off x="6218369" y="1902597"/>
          <a:ext cx="4419600" cy="2555376"/>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Rounded Corners 11"/>
          <p:cNvSpPr/>
          <p:nvPr/>
        </p:nvSpPr>
        <p:spPr>
          <a:xfrm>
            <a:off x="337116" y="3228975"/>
            <a:ext cx="3636000"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Fixed Income Market</a:t>
            </a:r>
          </a:p>
        </p:txBody>
      </p:sp>
      <p:pic>
        <p:nvPicPr>
          <p:cNvPr id="17" name="Picture 4">
            <a:extLst>
              <a:ext uri="{FF2B5EF4-FFF2-40B4-BE49-F238E27FC236}">
                <a16:creationId xmlns:a16="http://schemas.microsoft.com/office/drawing/2014/main" id="{73DA96E9-0EBA-D3EA-B33C-F4103EBF36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432" r="5432"/>
          <a:stretch/>
        </p:blipFill>
        <p:spPr bwMode="auto">
          <a:xfrm>
            <a:off x="6413500" y="6342120"/>
            <a:ext cx="533400" cy="4251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3078998-BFFE-6A99-5554-A59C50CF34B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9256" b="9256"/>
          <a:stretch/>
        </p:blipFill>
        <p:spPr bwMode="auto">
          <a:xfrm>
            <a:off x="8489697" y="5803519"/>
            <a:ext cx="531901" cy="433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3165684F-AD44-217B-75E7-9EE391631B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t="28709" b="28709"/>
          <a:stretch/>
        </p:blipFill>
        <p:spPr bwMode="auto">
          <a:xfrm>
            <a:off x="7111911" y="6410325"/>
            <a:ext cx="533400" cy="4251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99CB949-153E-1680-69E7-C6461C1997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9147140" y="5776019"/>
            <a:ext cx="488438" cy="488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C47DE5E-3A56-56C9-444D-653964F8E1F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9914729" y="5948330"/>
            <a:ext cx="373157" cy="1830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67C5275-E018-2616-8EDC-0D32E9AC48E5}"/>
              </a:ext>
            </a:extLst>
          </p:cNvPr>
          <p:cNvSpPr/>
          <p:nvPr/>
        </p:nvSpPr>
        <p:spPr>
          <a:xfrm>
            <a:off x="7785100" y="6380171"/>
            <a:ext cx="554182" cy="411154"/>
          </a:xfrm>
          <a:prstGeom prst="rect">
            <a:avLst/>
          </a:prstGeom>
          <a:blipFill>
            <a:blip r:embed="rId1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3F1A-CB3C-2634-CFE9-12BEB1E5EE2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E4AF054-B631-2DF1-B7B3-71C0C92941A7}"/>
              </a:ext>
            </a:extLst>
          </p:cNvPr>
          <p:cNvSpPr txBox="1"/>
          <p:nvPr/>
        </p:nvSpPr>
        <p:spPr>
          <a:xfrm>
            <a:off x="330052" y="247283"/>
            <a:ext cx="3949847"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MARKET OPPORTUNITIES</a:t>
            </a:r>
          </a:p>
        </p:txBody>
      </p:sp>
      <p:pic>
        <p:nvPicPr>
          <p:cNvPr id="5122" name="Picture 2" descr="Nestlé Nigeria: Empowering rural women, project moves to South East">
            <a:extLst>
              <a:ext uri="{FF2B5EF4-FFF2-40B4-BE49-F238E27FC236}">
                <a16:creationId xmlns:a16="http://schemas.microsoft.com/office/drawing/2014/main" id="{C67F74A9-9249-E080-0AF0-6DF178EEEB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9532" y="9624248"/>
            <a:ext cx="101439" cy="59548"/>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Right 22">
            <a:extLst>
              <a:ext uri="{FF2B5EF4-FFF2-40B4-BE49-F238E27FC236}">
                <a16:creationId xmlns:a16="http://schemas.microsoft.com/office/drawing/2014/main" id="{23CD2A7B-7466-414D-CB1F-AFD4FAFADA7C}"/>
              </a:ext>
            </a:extLst>
          </p:cNvPr>
          <p:cNvSpPr/>
          <p:nvPr/>
        </p:nvSpPr>
        <p:spPr>
          <a:xfrm>
            <a:off x="2566802" y="1579218"/>
            <a:ext cx="923361" cy="609600"/>
          </a:xfrm>
          <a:prstGeom prst="rightArrow">
            <a:avLst/>
          </a:prstGeom>
          <a:solidFill>
            <a:srgbClr val="0B0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C233F34-202F-76B2-AFE5-72A977D775D3}"/>
              </a:ext>
            </a:extLst>
          </p:cNvPr>
          <p:cNvGrpSpPr/>
          <p:nvPr/>
        </p:nvGrpSpPr>
        <p:grpSpPr>
          <a:xfrm>
            <a:off x="421821" y="1275045"/>
            <a:ext cx="1981200" cy="1219200"/>
            <a:chOff x="469900" y="1650067"/>
            <a:chExt cx="1981200" cy="1219200"/>
          </a:xfrm>
        </p:grpSpPr>
        <p:sp>
          <p:nvSpPr>
            <p:cNvPr id="6" name="Rectangle 5">
              <a:extLst>
                <a:ext uri="{FF2B5EF4-FFF2-40B4-BE49-F238E27FC236}">
                  <a16:creationId xmlns:a16="http://schemas.microsoft.com/office/drawing/2014/main" id="{442DCCC6-EABF-5EFC-4BDE-D401D950EA52}"/>
                </a:ext>
              </a:extLst>
            </p:cNvPr>
            <p:cNvSpPr/>
            <p:nvPr/>
          </p:nvSpPr>
          <p:spPr>
            <a:xfrm>
              <a:off x="469900" y="1650067"/>
              <a:ext cx="1981200" cy="1219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C0C61B9-4B84-4639-F915-6972D58A3AFB}"/>
                </a:ext>
              </a:extLst>
            </p:cNvPr>
            <p:cNvSpPr txBox="1"/>
            <p:nvPr/>
          </p:nvSpPr>
          <p:spPr>
            <a:xfrm>
              <a:off x="660400" y="2044514"/>
              <a:ext cx="1600200" cy="400110"/>
            </a:xfrm>
            <a:prstGeom prst="rect">
              <a:avLst/>
            </a:prstGeom>
            <a:noFill/>
          </p:spPr>
          <p:txBody>
            <a:bodyPr wrap="square" rtlCol="0">
              <a:spAutoFit/>
            </a:bodyPr>
            <a:lstStyle/>
            <a:p>
              <a:pPr algn="ctr"/>
              <a:r>
                <a:rPr lang="en-US" sz="2000" b="1" dirty="0">
                  <a:solidFill>
                    <a:schemeClr val="bg1"/>
                  </a:solidFill>
                  <a:latin typeface="Corbel" panose="020B0503020204020204" pitchFamily="34" charset="0"/>
                </a:rPr>
                <a:t>ADVISORY</a:t>
              </a:r>
            </a:p>
          </p:txBody>
        </p:sp>
      </p:grpSp>
      <p:grpSp>
        <p:nvGrpSpPr>
          <p:cNvPr id="35" name="Group 34">
            <a:extLst>
              <a:ext uri="{FF2B5EF4-FFF2-40B4-BE49-F238E27FC236}">
                <a16:creationId xmlns:a16="http://schemas.microsoft.com/office/drawing/2014/main" id="{656E04E2-0C96-DC86-5BD8-43B68766C6DC}"/>
              </a:ext>
            </a:extLst>
          </p:cNvPr>
          <p:cNvGrpSpPr/>
          <p:nvPr/>
        </p:nvGrpSpPr>
        <p:grpSpPr>
          <a:xfrm>
            <a:off x="447678" y="3050220"/>
            <a:ext cx="1987921" cy="1219200"/>
            <a:chOff x="453467" y="3458696"/>
            <a:chExt cx="1987921" cy="1219200"/>
          </a:xfrm>
        </p:grpSpPr>
        <p:sp>
          <p:nvSpPr>
            <p:cNvPr id="19" name="Rectangle 18">
              <a:extLst>
                <a:ext uri="{FF2B5EF4-FFF2-40B4-BE49-F238E27FC236}">
                  <a16:creationId xmlns:a16="http://schemas.microsoft.com/office/drawing/2014/main" id="{39F27710-FAF4-E82B-5219-8393CBA3D941}"/>
                </a:ext>
              </a:extLst>
            </p:cNvPr>
            <p:cNvSpPr/>
            <p:nvPr/>
          </p:nvSpPr>
          <p:spPr>
            <a:xfrm>
              <a:off x="460188" y="3458696"/>
              <a:ext cx="1981200" cy="1219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E28702E-5E27-F0D1-6F99-561CCDA944D0}"/>
                </a:ext>
              </a:extLst>
            </p:cNvPr>
            <p:cNvSpPr txBox="1"/>
            <p:nvPr/>
          </p:nvSpPr>
          <p:spPr>
            <a:xfrm>
              <a:off x="453467" y="3714353"/>
              <a:ext cx="1981200" cy="707886"/>
            </a:xfrm>
            <a:prstGeom prst="rect">
              <a:avLst/>
            </a:prstGeom>
            <a:noFill/>
          </p:spPr>
          <p:txBody>
            <a:bodyPr wrap="square" rtlCol="0">
              <a:spAutoFit/>
            </a:bodyPr>
            <a:lstStyle/>
            <a:p>
              <a:pPr algn="ctr"/>
              <a:r>
                <a:rPr lang="en-US" sz="2000" b="1" dirty="0">
                  <a:solidFill>
                    <a:schemeClr val="bg1"/>
                  </a:solidFill>
                  <a:latin typeface="Corbel" panose="020B0503020204020204" pitchFamily="34" charset="0"/>
                </a:rPr>
                <a:t>ASSET MANAGEMENT</a:t>
              </a:r>
            </a:p>
          </p:txBody>
        </p:sp>
      </p:grpSp>
      <p:grpSp>
        <p:nvGrpSpPr>
          <p:cNvPr id="36" name="Group 35">
            <a:extLst>
              <a:ext uri="{FF2B5EF4-FFF2-40B4-BE49-F238E27FC236}">
                <a16:creationId xmlns:a16="http://schemas.microsoft.com/office/drawing/2014/main" id="{CE10F9DC-BA73-DDA5-8066-0C23E821C1DD}"/>
              </a:ext>
            </a:extLst>
          </p:cNvPr>
          <p:cNvGrpSpPr/>
          <p:nvPr/>
        </p:nvGrpSpPr>
        <p:grpSpPr>
          <a:xfrm>
            <a:off x="473725" y="5145432"/>
            <a:ext cx="1981200" cy="1219200"/>
            <a:chOff x="454399" y="5572125"/>
            <a:chExt cx="1981200" cy="1219200"/>
          </a:xfrm>
        </p:grpSpPr>
        <p:sp>
          <p:nvSpPr>
            <p:cNvPr id="22" name="Rectangle 21">
              <a:extLst>
                <a:ext uri="{FF2B5EF4-FFF2-40B4-BE49-F238E27FC236}">
                  <a16:creationId xmlns:a16="http://schemas.microsoft.com/office/drawing/2014/main" id="{7329C3B6-FACA-7495-3F71-6839735C2B61}"/>
                </a:ext>
              </a:extLst>
            </p:cNvPr>
            <p:cNvSpPr/>
            <p:nvPr/>
          </p:nvSpPr>
          <p:spPr>
            <a:xfrm>
              <a:off x="454399" y="5572125"/>
              <a:ext cx="1981200" cy="1219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D354212-0BD4-221D-E4B1-6195E5611907}"/>
                </a:ext>
              </a:extLst>
            </p:cNvPr>
            <p:cNvSpPr txBox="1"/>
            <p:nvPr/>
          </p:nvSpPr>
          <p:spPr>
            <a:xfrm>
              <a:off x="454399" y="5827782"/>
              <a:ext cx="1981200" cy="707886"/>
            </a:xfrm>
            <a:prstGeom prst="rect">
              <a:avLst/>
            </a:prstGeom>
            <a:noFill/>
          </p:spPr>
          <p:txBody>
            <a:bodyPr wrap="square" rtlCol="0">
              <a:spAutoFit/>
            </a:bodyPr>
            <a:lstStyle/>
            <a:p>
              <a:pPr algn="ctr"/>
              <a:r>
                <a:rPr lang="en-US" sz="2000" b="1" dirty="0">
                  <a:solidFill>
                    <a:schemeClr val="bg1"/>
                  </a:solidFill>
                  <a:latin typeface="Corbel" panose="020B0503020204020204" pitchFamily="34" charset="0"/>
                </a:rPr>
                <a:t>MAINTRUST</a:t>
              </a:r>
            </a:p>
            <a:p>
              <a:pPr algn="ctr"/>
              <a:r>
                <a:rPr lang="en-US" sz="2000" b="1" dirty="0">
                  <a:solidFill>
                    <a:schemeClr val="bg1"/>
                  </a:solidFill>
                  <a:latin typeface="Corbel" panose="020B0503020204020204" pitchFamily="34" charset="0"/>
                </a:rPr>
                <a:t>MFB</a:t>
              </a:r>
            </a:p>
          </p:txBody>
        </p:sp>
      </p:grpSp>
      <p:sp>
        <p:nvSpPr>
          <p:cNvPr id="30" name="Arrow: Right 29">
            <a:extLst>
              <a:ext uri="{FF2B5EF4-FFF2-40B4-BE49-F238E27FC236}">
                <a16:creationId xmlns:a16="http://schemas.microsoft.com/office/drawing/2014/main" id="{EF4451C9-DBDB-89DD-294C-46BA4EB4F6E4}"/>
              </a:ext>
            </a:extLst>
          </p:cNvPr>
          <p:cNvSpPr/>
          <p:nvPr/>
        </p:nvSpPr>
        <p:spPr>
          <a:xfrm>
            <a:off x="2594539" y="3355020"/>
            <a:ext cx="923361" cy="609600"/>
          </a:xfrm>
          <a:prstGeom prst="rightArrow">
            <a:avLst/>
          </a:prstGeom>
          <a:solidFill>
            <a:srgbClr val="0B0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F8467E05-1CD4-0CC2-5B35-6CC1FF86DFB7}"/>
              </a:ext>
            </a:extLst>
          </p:cNvPr>
          <p:cNvSpPr/>
          <p:nvPr/>
        </p:nvSpPr>
        <p:spPr>
          <a:xfrm>
            <a:off x="2654014" y="5280600"/>
            <a:ext cx="923361" cy="609600"/>
          </a:xfrm>
          <a:prstGeom prst="rightArrow">
            <a:avLst/>
          </a:prstGeom>
          <a:solidFill>
            <a:srgbClr val="0B0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Table 32">
            <a:extLst>
              <a:ext uri="{FF2B5EF4-FFF2-40B4-BE49-F238E27FC236}">
                <a16:creationId xmlns:a16="http://schemas.microsoft.com/office/drawing/2014/main" id="{31EFB25A-FC09-7182-14EC-6D4A457E3A0B}"/>
              </a:ext>
            </a:extLst>
          </p:cNvPr>
          <p:cNvGraphicFramePr>
            <a:graphicFrameLocks noGrp="1"/>
          </p:cNvGraphicFramePr>
          <p:nvPr>
            <p:extLst>
              <p:ext uri="{D42A27DB-BD31-4B8C-83A1-F6EECF244321}">
                <p14:modId xmlns:p14="http://schemas.microsoft.com/office/powerpoint/2010/main" val="2286568806"/>
              </p:ext>
            </p:extLst>
          </p:nvPr>
        </p:nvGraphicFramePr>
        <p:xfrm>
          <a:off x="3669446" y="4920274"/>
          <a:ext cx="6699058" cy="2176471"/>
        </p:xfrm>
        <a:graphic>
          <a:graphicData uri="http://schemas.openxmlformats.org/drawingml/2006/table">
            <a:tbl>
              <a:tblPr firstRow="1" bandRow="1">
                <a:tableStyleId>{5C22544A-7EE6-4342-B048-85BDC9FD1C3A}</a:tableStyleId>
              </a:tblPr>
              <a:tblGrid>
                <a:gridCol w="1681472">
                  <a:extLst>
                    <a:ext uri="{9D8B030D-6E8A-4147-A177-3AD203B41FA5}">
                      <a16:colId xmlns:a16="http://schemas.microsoft.com/office/drawing/2014/main" val="3772932085"/>
                    </a:ext>
                  </a:extLst>
                </a:gridCol>
                <a:gridCol w="5017586">
                  <a:extLst>
                    <a:ext uri="{9D8B030D-6E8A-4147-A177-3AD203B41FA5}">
                      <a16:colId xmlns:a16="http://schemas.microsoft.com/office/drawing/2014/main" val="3826846601"/>
                    </a:ext>
                  </a:extLst>
                </a:gridCol>
              </a:tblGrid>
              <a:tr h="1231591">
                <a:tc>
                  <a:txBody>
                    <a:bodyPr/>
                    <a:lstStyle/>
                    <a:p>
                      <a:r>
                        <a:rPr lang="en-US" sz="1400" dirty="0"/>
                        <a:t>Retail Lending</a:t>
                      </a:r>
                      <a:endParaRPr lang="en-US" sz="1400" b="1" dirty="0">
                        <a:solidFill>
                          <a:schemeClr val="bg1"/>
                        </a:solidFill>
                        <a:latin typeface="Corbel" panose="020B0503020204020204" pitchFamily="34" charset="0"/>
                      </a:endParaRPr>
                    </a:p>
                  </a:txBody>
                  <a:tcPr anchor="ctr">
                    <a:solidFill>
                      <a:srgbClr val="0B083A"/>
                    </a:solidFill>
                  </a:tcPr>
                </a:tc>
                <a:tc>
                  <a:txBody>
                    <a:bodyPr/>
                    <a:lstStyle/>
                    <a:p>
                      <a:r>
                        <a:rPr lang="en-US" sz="1400" b="0" dirty="0">
                          <a:solidFill>
                            <a:schemeClr val="tx1"/>
                          </a:solidFill>
                          <a:latin typeface="Corbel" panose="020B0503020204020204" pitchFamily="34" charset="0"/>
                        </a:rPr>
                        <a:t>Increased liquidity and interest in short-term T-bills show households and small businesses are active savers; microfinance can offer short-term loans or asset-backed lending.</a:t>
                      </a:r>
                    </a:p>
                  </a:txBody>
                  <a:tcPr anchor="ctr">
                    <a:solidFill>
                      <a:schemeClr val="bg1">
                        <a:lumMod val="95000"/>
                      </a:schemeClr>
                    </a:solidFill>
                  </a:tcPr>
                </a:tc>
                <a:extLst>
                  <a:ext uri="{0D108BD9-81ED-4DB2-BD59-A6C34878D82A}">
                    <a16:rowId xmlns:a16="http://schemas.microsoft.com/office/drawing/2014/main" val="326401622"/>
                  </a:ext>
                </a:extLst>
              </a:tr>
              <a:tr h="402636">
                <a:tc>
                  <a:txBody>
                    <a:bodyPr/>
                    <a:lstStyle/>
                    <a:p>
                      <a:r>
                        <a:rPr lang="en-US" sz="1400" b="1" dirty="0">
                          <a:solidFill>
                            <a:schemeClr val="bg1"/>
                          </a:solidFill>
                          <a:latin typeface="Corbel" panose="020B0503020204020204" pitchFamily="34" charset="0"/>
                        </a:rPr>
                        <a:t>SME Financing</a:t>
                      </a:r>
                    </a:p>
                  </a:txBody>
                  <a:tcPr anchor="ctr">
                    <a:solidFill>
                      <a:srgbClr val="0B083A"/>
                    </a:solidFill>
                  </a:tcPr>
                </a:tc>
                <a:tc>
                  <a:txBody>
                    <a:bodyPr/>
                    <a:lstStyle/>
                    <a:p>
                      <a:r>
                        <a:rPr lang="en-US" sz="1400" b="0" dirty="0">
                          <a:solidFill>
                            <a:schemeClr val="tx1"/>
                          </a:solidFill>
                          <a:latin typeface="Corbel" panose="020B0503020204020204" pitchFamily="34" charset="0"/>
                        </a:rPr>
                        <a:t>Small businesses are sensitive to inflation, energy, and exchange rate pressures. Microfinance institutions can provide working capital and trade finance to SMEs excluded from traditional banks.</a:t>
                      </a:r>
                    </a:p>
                  </a:txBody>
                  <a:tcPr anchor="ctr">
                    <a:solidFill>
                      <a:schemeClr val="bg1">
                        <a:lumMod val="95000"/>
                      </a:schemeClr>
                    </a:solidFill>
                  </a:tcPr>
                </a:tc>
                <a:extLst>
                  <a:ext uri="{0D108BD9-81ED-4DB2-BD59-A6C34878D82A}">
                    <a16:rowId xmlns:a16="http://schemas.microsoft.com/office/drawing/2014/main" val="1469558675"/>
                  </a:ext>
                </a:extLst>
              </a:tr>
            </a:tbl>
          </a:graphicData>
        </a:graphic>
      </p:graphicFrame>
      <p:graphicFrame>
        <p:nvGraphicFramePr>
          <p:cNvPr id="2" name="Table 1">
            <a:extLst>
              <a:ext uri="{FF2B5EF4-FFF2-40B4-BE49-F238E27FC236}">
                <a16:creationId xmlns:a16="http://schemas.microsoft.com/office/drawing/2014/main" id="{BC470181-481F-198A-CBFA-F7397F5B7D33}"/>
              </a:ext>
            </a:extLst>
          </p:cNvPr>
          <p:cNvGraphicFramePr>
            <a:graphicFrameLocks noGrp="1"/>
          </p:cNvGraphicFramePr>
          <p:nvPr>
            <p:extLst>
              <p:ext uri="{D42A27DB-BD31-4B8C-83A1-F6EECF244321}">
                <p14:modId xmlns:p14="http://schemas.microsoft.com/office/powerpoint/2010/main" val="1091505448"/>
              </p:ext>
            </p:extLst>
          </p:nvPr>
        </p:nvGraphicFramePr>
        <p:xfrm>
          <a:off x="3653944" y="1411578"/>
          <a:ext cx="6714560" cy="1584960"/>
        </p:xfrm>
        <a:graphic>
          <a:graphicData uri="http://schemas.openxmlformats.org/drawingml/2006/table">
            <a:tbl>
              <a:tblPr firstRow="1" bandRow="1">
                <a:tableStyleId>{5C22544A-7EE6-4342-B048-85BDC9FD1C3A}</a:tableStyleId>
              </a:tblPr>
              <a:tblGrid>
                <a:gridCol w="1913962">
                  <a:extLst>
                    <a:ext uri="{9D8B030D-6E8A-4147-A177-3AD203B41FA5}">
                      <a16:colId xmlns:a16="http://schemas.microsoft.com/office/drawing/2014/main" val="3772932085"/>
                    </a:ext>
                  </a:extLst>
                </a:gridCol>
                <a:gridCol w="4800598">
                  <a:extLst>
                    <a:ext uri="{9D8B030D-6E8A-4147-A177-3AD203B41FA5}">
                      <a16:colId xmlns:a16="http://schemas.microsoft.com/office/drawing/2014/main" val="3826846601"/>
                    </a:ext>
                  </a:extLst>
                </a:gridCol>
              </a:tblGrid>
              <a:tr h="441678">
                <a:tc>
                  <a:txBody>
                    <a:bodyPr/>
                    <a:lstStyle/>
                    <a:p>
                      <a:r>
                        <a:rPr lang="en-US" sz="1400" b="1" dirty="0">
                          <a:solidFill>
                            <a:schemeClr val="bg1"/>
                          </a:solidFill>
                          <a:latin typeface="Corbel" panose="020B0503020204020204" pitchFamily="34" charset="0"/>
                        </a:rPr>
                        <a:t>Capital Market and Corporate  Advisory</a:t>
                      </a:r>
                    </a:p>
                  </a:txBody>
                  <a:tcPr anchor="ctr">
                    <a:solidFill>
                      <a:srgbClr val="0B083A"/>
                    </a:solidFill>
                  </a:tcPr>
                </a:tc>
                <a:tc>
                  <a:txBody>
                    <a:bodyPr/>
                    <a:lstStyle/>
                    <a:p>
                      <a:r>
                        <a:rPr lang="en-US" sz="1400" b="0" dirty="0">
                          <a:solidFill>
                            <a:schemeClr val="tx1"/>
                          </a:solidFill>
                          <a:latin typeface="Corbel" panose="020B0503020204020204" pitchFamily="34" charset="0"/>
                        </a:rPr>
                        <a:t>With the SEC encouraging civil servants to participate in investments and rising FX inflows, there’s growing demand for financial education, investment planning, and portfolio advice.</a:t>
                      </a:r>
                      <a:br>
                        <a:rPr lang="en-US" sz="1400" b="0" dirty="0">
                          <a:solidFill>
                            <a:schemeClr val="tx1"/>
                          </a:solidFill>
                          <a:latin typeface="Corbel" panose="020B0503020204020204" pitchFamily="34" charset="0"/>
                        </a:rPr>
                      </a:br>
                      <a:br>
                        <a:rPr lang="en-US" sz="1400" b="0" dirty="0">
                          <a:solidFill>
                            <a:schemeClr val="tx1"/>
                          </a:solidFill>
                          <a:latin typeface="Corbel" panose="020B0503020204020204" pitchFamily="34" charset="0"/>
                        </a:rPr>
                      </a:br>
                      <a:r>
                        <a:rPr lang="en-US" sz="1400" b="0" dirty="0">
                          <a:solidFill>
                            <a:schemeClr val="tx1"/>
                          </a:solidFill>
                          <a:latin typeface="Corbel" panose="020B0503020204020204" pitchFamily="34" charset="0"/>
                        </a:rPr>
                        <a:t>Companies and investors navigating FGN bonds, Eurobonds, NTBs, and treasury bills may need guidance on maximizing returns and managing liquidity risks.</a:t>
                      </a:r>
                    </a:p>
                  </a:txBody>
                  <a:tcPr anchor="ctr">
                    <a:solidFill>
                      <a:schemeClr val="bg1">
                        <a:lumMod val="95000"/>
                      </a:schemeClr>
                    </a:solidFill>
                  </a:tcPr>
                </a:tc>
                <a:extLst>
                  <a:ext uri="{0D108BD9-81ED-4DB2-BD59-A6C34878D82A}">
                    <a16:rowId xmlns:a16="http://schemas.microsoft.com/office/drawing/2014/main" val="326401622"/>
                  </a:ext>
                </a:extLst>
              </a:tr>
            </a:tbl>
          </a:graphicData>
        </a:graphic>
      </p:graphicFrame>
      <p:graphicFrame>
        <p:nvGraphicFramePr>
          <p:cNvPr id="3" name="Table 2">
            <a:extLst>
              <a:ext uri="{FF2B5EF4-FFF2-40B4-BE49-F238E27FC236}">
                <a16:creationId xmlns:a16="http://schemas.microsoft.com/office/drawing/2014/main" id="{2B1189AF-C401-3769-4878-BEF9C0533275}"/>
              </a:ext>
            </a:extLst>
          </p:cNvPr>
          <p:cNvGraphicFramePr>
            <a:graphicFrameLocks noGrp="1"/>
          </p:cNvGraphicFramePr>
          <p:nvPr>
            <p:extLst>
              <p:ext uri="{D42A27DB-BD31-4B8C-83A1-F6EECF244321}">
                <p14:modId xmlns:p14="http://schemas.microsoft.com/office/powerpoint/2010/main" val="3434894945"/>
              </p:ext>
            </p:extLst>
          </p:nvPr>
        </p:nvGraphicFramePr>
        <p:xfrm>
          <a:off x="3659723" y="3209925"/>
          <a:ext cx="6714560" cy="1371600"/>
        </p:xfrm>
        <a:graphic>
          <a:graphicData uri="http://schemas.openxmlformats.org/drawingml/2006/table">
            <a:tbl>
              <a:tblPr firstRow="1" bandRow="1">
                <a:tableStyleId>{5C22544A-7EE6-4342-B048-85BDC9FD1C3A}</a:tableStyleId>
              </a:tblPr>
              <a:tblGrid>
                <a:gridCol w="1913962">
                  <a:extLst>
                    <a:ext uri="{9D8B030D-6E8A-4147-A177-3AD203B41FA5}">
                      <a16:colId xmlns:a16="http://schemas.microsoft.com/office/drawing/2014/main" val="3772932085"/>
                    </a:ext>
                  </a:extLst>
                </a:gridCol>
                <a:gridCol w="4800598">
                  <a:extLst>
                    <a:ext uri="{9D8B030D-6E8A-4147-A177-3AD203B41FA5}">
                      <a16:colId xmlns:a16="http://schemas.microsoft.com/office/drawing/2014/main" val="3826846601"/>
                    </a:ext>
                  </a:extLst>
                </a:gridCol>
              </a:tblGrid>
              <a:tr h="441678">
                <a:tc>
                  <a:txBody>
                    <a:bodyPr/>
                    <a:lstStyle/>
                    <a:p>
                      <a:r>
                        <a:rPr lang="en-US" sz="1400" dirty="0"/>
                        <a:t>Fixed-Income Investment Products</a:t>
                      </a:r>
                      <a:br>
                        <a:rPr lang="en-US" sz="1400" dirty="0"/>
                      </a:br>
                      <a:br>
                        <a:rPr lang="en-US" sz="1400" dirty="0"/>
                      </a:br>
                      <a:r>
                        <a:rPr lang="en-US" sz="1400" dirty="0"/>
                        <a:t>Retail &amp; Pension Fund Management</a:t>
                      </a:r>
                      <a:endParaRPr lang="en-US" sz="1400" b="1" dirty="0">
                        <a:solidFill>
                          <a:schemeClr val="bg1"/>
                        </a:solidFill>
                        <a:latin typeface="Corbel" panose="020B0503020204020204" pitchFamily="34" charset="0"/>
                      </a:endParaRPr>
                    </a:p>
                  </a:txBody>
                  <a:tcPr anchor="ctr">
                    <a:solidFill>
                      <a:srgbClr val="0B083A"/>
                    </a:solidFill>
                  </a:tcPr>
                </a:tc>
                <a:tc>
                  <a:txBody>
                    <a:bodyPr/>
                    <a:lstStyle/>
                    <a:p>
                      <a:r>
                        <a:rPr lang="en-US" sz="1400" b="0" dirty="0">
                          <a:solidFill>
                            <a:schemeClr val="tx1"/>
                          </a:solidFill>
                          <a:latin typeface="Corbel" panose="020B0503020204020204" pitchFamily="34" charset="0"/>
                        </a:rPr>
                        <a:t>Strong demand for FGN bonds, NTBs, and Eurobonds shows investors are seeking low-risk, stable returns. Asset managers can create bond funds .</a:t>
                      </a:r>
                      <a:br>
                        <a:rPr lang="en-US" sz="1400" b="0" dirty="0">
                          <a:solidFill>
                            <a:schemeClr val="tx1"/>
                          </a:solidFill>
                          <a:latin typeface="Corbel" panose="020B0503020204020204" pitchFamily="34" charset="0"/>
                        </a:rPr>
                      </a:br>
                      <a:r>
                        <a:rPr lang="en-US" sz="1400" b="0" dirty="0">
                          <a:solidFill>
                            <a:schemeClr val="tx1"/>
                          </a:solidFill>
                          <a:latin typeface="Corbel" panose="020B0503020204020204" pitchFamily="34" charset="0"/>
                        </a:rPr>
                        <a:t>With civil servants’ pension funds being invested in the market and rising FX inflows, there’s room to offer tailored mutual funds or retirement-focused portfolios.</a:t>
                      </a:r>
                    </a:p>
                  </a:txBody>
                  <a:tcPr anchor="ctr">
                    <a:solidFill>
                      <a:schemeClr val="bg1">
                        <a:lumMod val="95000"/>
                      </a:schemeClr>
                    </a:solidFill>
                  </a:tcPr>
                </a:tc>
                <a:extLst>
                  <a:ext uri="{0D108BD9-81ED-4DB2-BD59-A6C34878D82A}">
                    <a16:rowId xmlns:a16="http://schemas.microsoft.com/office/drawing/2014/main" val="326401622"/>
                  </a:ext>
                </a:extLst>
              </a:tr>
            </a:tbl>
          </a:graphicData>
        </a:graphic>
      </p:graphicFrame>
    </p:spTree>
    <p:extLst>
      <p:ext uri="{BB962C8B-B14F-4D97-AF65-F5344CB8AC3E}">
        <p14:creationId xmlns:p14="http://schemas.microsoft.com/office/powerpoint/2010/main" val="381305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358" cy="7632191"/>
            <a:chOff x="0" y="0"/>
            <a:chExt cx="10692358" cy="7632191"/>
          </a:xfrm>
        </p:grpSpPr>
        <p:pic>
          <p:nvPicPr>
            <p:cNvPr id="3" name="object 3"/>
            <p:cNvPicPr/>
            <p:nvPr/>
          </p:nvPicPr>
          <p:blipFill>
            <a:blip r:embed="rId2" cstate="print"/>
            <a:stretch>
              <a:fillRect/>
            </a:stretch>
          </p:blipFill>
          <p:spPr>
            <a:xfrm>
              <a:off x="0" y="0"/>
              <a:ext cx="10692358" cy="7632191"/>
            </a:xfrm>
            <a:prstGeom prst="rect">
              <a:avLst/>
            </a:prstGeom>
          </p:spPr>
        </p:pic>
        <p:pic>
          <p:nvPicPr>
            <p:cNvPr id="4" name="object 4"/>
            <p:cNvPicPr/>
            <p:nvPr/>
          </p:nvPicPr>
          <p:blipFill>
            <a:blip r:embed="rId3" cstate="print"/>
            <a:stretch>
              <a:fillRect/>
            </a:stretch>
          </p:blipFill>
          <p:spPr>
            <a:xfrm>
              <a:off x="6025895" y="3444621"/>
              <a:ext cx="4069079" cy="749807"/>
            </a:xfrm>
            <a:prstGeom prst="rect">
              <a:avLst/>
            </a:prstGeom>
          </p:spPr>
        </p:pic>
      </p:grpSp>
      <p:sp>
        <p:nvSpPr>
          <p:cNvPr id="5" name="object 5"/>
          <p:cNvSpPr txBox="1"/>
          <p:nvPr/>
        </p:nvSpPr>
        <p:spPr>
          <a:xfrm>
            <a:off x="4715476" y="4697950"/>
            <a:ext cx="2018849" cy="684162"/>
          </a:xfrm>
          <a:prstGeom prst="rect">
            <a:avLst/>
          </a:prstGeom>
        </p:spPr>
        <p:txBody>
          <a:bodyPr vert="horz" wrap="square" lIns="0" tIns="12065" rIns="0" bIns="0" rtlCol="0">
            <a:spAutoFit/>
          </a:bodyPr>
          <a:lstStyle/>
          <a:p>
            <a:pPr marL="12700" algn="r">
              <a:spcBef>
                <a:spcPts val="95"/>
              </a:spcBef>
            </a:pPr>
            <a:r>
              <a:rPr sz="1400" spc="-10" dirty="0">
                <a:solidFill>
                  <a:srgbClr val="FFFFFF"/>
                </a:solidFill>
                <a:latin typeface="Corbel" panose="020B0503020204020204" pitchFamily="34" charset="0"/>
                <a:cs typeface="Calibri" panose="020F0502020204030204"/>
              </a:rPr>
              <a:t>For</a:t>
            </a:r>
            <a:r>
              <a:rPr sz="1400" spc="-7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more</a:t>
            </a:r>
            <a:r>
              <a:rPr sz="1400" spc="-65"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info</a:t>
            </a:r>
            <a:r>
              <a:rPr sz="1400" spc="-45" dirty="0">
                <a:solidFill>
                  <a:srgbClr val="FFFFFF"/>
                </a:solidFill>
                <a:latin typeface="Corbel" panose="020B0503020204020204" pitchFamily="34" charset="0"/>
                <a:cs typeface="Calibri" panose="020F0502020204030204"/>
              </a:rPr>
              <a:t> </a:t>
            </a:r>
            <a:r>
              <a:rPr sz="1400" spc="-5" dirty="0">
                <a:solidFill>
                  <a:srgbClr val="FFFFFF"/>
                </a:solidFill>
                <a:latin typeface="Corbel" panose="020B0503020204020204" pitchFamily="34" charset="0"/>
                <a:cs typeface="Calibri" panose="020F0502020204030204"/>
              </a:rPr>
              <a:t>call</a:t>
            </a:r>
            <a:r>
              <a:rPr lang="en-US" sz="1400" spc="-5" dirty="0">
                <a:solidFill>
                  <a:srgbClr val="FFFFFF"/>
                </a:solidFill>
                <a:latin typeface="Corbel" panose="020B0503020204020204" pitchFamily="34" charset="0"/>
                <a:cs typeface="Calibri" panose="020F0502020204030204"/>
              </a:rPr>
              <a:t>: </a:t>
            </a:r>
          </a:p>
          <a:p>
            <a:pPr marL="12700" algn="r">
              <a:spcBef>
                <a:spcPts val="95"/>
              </a:spcBef>
            </a:pPr>
            <a:r>
              <a:rPr lang="en-US" sz="1400" spc="-5" dirty="0">
                <a:solidFill>
                  <a:srgbClr val="FFFFFF"/>
                </a:solidFill>
                <a:latin typeface="Corbel" panose="020B0503020204020204" pitchFamily="34" charset="0"/>
                <a:cs typeface="Calibri" panose="020F0502020204030204"/>
              </a:rPr>
              <a:t>+234 809 999 4372</a:t>
            </a:r>
            <a:endParaRPr lang="en-US" sz="1400" dirty="0">
              <a:latin typeface="Corbel" panose="020B0503020204020204" pitchFamily="34" charset="0"/>
              <a:cs typeface="Calibri" panose="020F0502020204030204"/>
            </a:endParaRPr>
          </a:p>
          <a:p>
            <a:pPr marL="12700">
              <a:lnSpc>
                <a:spcPct val="100000"/>
              </a:lnSpc>
              <a:spcBef>
                <a:spcPts val="95"/>
              </a:spcBef>
            </a:pPr>
            <a:endParaRPr sz="1400" dirty="0">
              <a:latin typeface="Corbel" panose="020B0503020204020204" pitchFamily="34" charset="0"/>
              <a:cs typeface="Calibri" panose="020F0502020204030204"/>
            </a:endParaRPr>
          </a:p>
        </p:txBody>
      </p:sp>
      <p:sp>
        <p:nvSpPr>
          <p:cNvPr id="7" name="object 7"/>
          <p:cNvSpPr txBox="1"/>
          <p:nvPr/>
        </p:nvSpPr>
        <p:spPr>
          <a:xfrm>
            <a:off x="8850858" y="4655111"/>
            <a:ext cx="1841500" cy="289182"/>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FFFFFF"/>
                </a:solidFill>
                <a:latin typeface="Corbel" panose="020B0503020204020204" pitchFamily="34" charset="0"/>
                <a:cs typeface="Calibri" panose="020F0502020204030204"/>
              </a:rPr>
              <a:t>E-mail</a:t>
            </a:r>
            <a:r>
              <a:rPr b="1" spc="-40" dirty="0">
                <a:solidFill>
                  <a:srgbClr val="FFFFFF"/>
                </a:solidFill>
                <a:latin typeface="Corbel" panose="020B0503020204020204" pitchFamily="34" charset="0"/>
                <a:cs typeface="Calibri" panose="020F0502020204030204"/>
              </a:rPr>
              <a:t> </a:t>
            </a:r>
            <a:r>
              <a:rPr b="1" spc="-10" dirty="0">
                <a:solidFill>
                  <a:srgbClr val="FFFFFF"/>
                </a:solidFill>
                <a:latin typeface="Corbel" panose="020B0503020204020204" pitchFamily="34" charset="0"/>
                <a:cs typeface="Calibri" panose="020F0502020204030204"/>
              </a:rPr>
              <a:t>address</a:t>
            </a:r>
            <a:endParaRPr b="1" dirty="0">
              <a:latin typeface="Corbel" panose="020B0503020204020204" pitchFamily="34" charset="0"/>
              <a:cs typeface="Calibri" panose="020F0502020204030204"/>
            </a:endParaRPr>
          </a:p>
        </p:txBody>
      </p:sp>
      <p:sp>
        <p:nvSpPr>
          <p:cNvPr id="8" name="object 8"/>
          <p:cNvSpPr txBox="1"/>
          <p:nvPr/>
        </p:nvSpPr>
        <p:spPr>
          <a:xfrm>
            <a:off x="7548144" y="4995123"/>
            <a:ext cx="2916657" cy="227626"/>
          </a:xfrm>
          <a:prstGeom prst="rect">
            <a:avLst/>
          </a:prstGeom>
        </p:spPr>
        <p:txBody>
          <a:bodyPr vert="horz" wrap="square" lIns="0" tIns="12065" rIns="0" bIns="0" rtlCol="0">
            <a:spAutoFit/>
          </a:bodyPr>
          <a:lstStyle/>
          <a:p>
            <a:pPr marL="12700" algn="r">
              <a:lnSpc>
                <a:spcPct val="100000"/>
              </a:lnSpc>
              <a:spcBef>
                <a:spcPts val="95"/>
              </a:spcBef>
            </a:pPr>
            <a:r>
              <a:rPr lang="en-US" sz="1400" u="sng" spc="-10" dirty="0">
                <a:solidFill>
                  <a:srgbClr val="F49100"/>
                </a:solidFill>
                <a:uFill>
                  <a:solidFill>
                    <a:srgbClr val="F49100"/>
                  </a:solidFill>
                </a:uFill>
                <a:latin typeface="Corbel" panose="020B0503020204020204" pitchFamily="34" charset="0"/>
                <a:cs typeface="Calibri" panose="020F0502020204030204"/>
              </a:rPr>
              <a:t>info@wealthbridge.com.ng</a:t>
            </a:r>
            <a:endParaRPr sz="1400" dirty="0">
              <a:latin typeface="Corbel" panose="020B0503020204020204" pitchFamily="34" charset="0"/>
              <a:cs typeface="Calibri" panose="020F0502020204030204"/>
            </a:endParaRPr>
          </a:p>
        </p:txBody>
      </p:sp>
      <p:sp>
        <p:nvSpPr>
          <p:cNvPr id="9" name="object 9"/>
          <p:cNvSpPr txBox="1"/>
          <p:nvPr/>
        </p:nvSpPr>
        <p:spPr>
          <a:xfrm>
            <a:off x="7404100" y="5817688"/>
            <a:ext cx="2916657" cy="609782"/>
          </a:xfrm>
          <a:prstGeom prst="rect">
            <a:avLst/>
          </a:prstGeom>
        </p:spPr>
        <p:txBody>
          <a:bodyPr vert="horz" wrap="square" lIns="0" tIns="12065" rIns="0" bIns="0" rtlCol="0">
            <a:spAutoFit/>
          </a:bodyPr>
          <a:lstStyle/>
          <a:p>
            <a:pPr marR="5080" algn="r">
              <a:lnSpc>
                <a:spcPct val="100000"/>
              </a:lnSpc>
              <a:spcBef>
                <a:spcPts val="95"/>
              </a:spcBef>
            </a:pPr>
            <a:r>
              <a:rPr sz="1400" spc="-10" dirty="0">
                <a:solidFill>
                  <a:srgbClr val="FFFFFF"/>
                </a:solidFill>
                <a:latin typeface="Corbel" panose="020B0503020204020204" pitchFamily="34" charset="0"/>
                <a:cs typeface="Calibri" panose="020F0502020204030204"/>
              </a:rPr>
              <a:t>Vis</a:t>
            </a:r>
            <a:r>
              <a:rPr sz="1400" spc="-5" dirty="0">
                <a:solidFill>
                  <a:srgbClr val="FFFFFF"/>
                </a:solidFill>
                <a:latin typeface="Corbel" panose="020B0503020204020204" pitchFamily="34" charset="0"/>
                <a:cs typeface="Calibri" panose="020F0502020204030204"/>
              </a:rPr>
              <a:t>it</a:t>
            </a:r>
            <a:r>
              <a:rPr sz="1400" spc="-3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ou</a:t>
            </a:r>
            <a:r>
              <a:rPr sz="1400" spc="-5" dirty="0">
                <a:solidFill>
                  <a:srgbClr val="FFFFFF"/>
                </a:solidFill>
                <a:latin typeface="Corbel" panose="020B0503020204020204" pitchFamily="34" charset="0"/>
                <a:cs typeface="Calibri" panose="020F0502020204030204"/>
              </a:rPr>
              <a:t>r</a:t>
            </a:r>
            <a:r>
              <a:rPr sz="1400" spc="-50"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w</a:t>
            </a:r>
            <a:r>
              <a:rPr sz="1400" spc="-5" dirty="0">
                <a:solidFill>
                  <a:srgbClr val="FFFFFF"/>
                </a:solidFill>
                <a:latin typeface="Corbel" panose="020B0503020204020204" pitchFamily="34" charset="0"/>
                <a:cs typeface="Calibri" panose="020F0502020204030204"/>
              </a:rPr>
              <a:t>e</a:t>
            </a:r>
            <a:r>
              <a:rPr sz="1400" spc="-15" dirty="0">
                <a:solidFill>
                  <a:srgbClr val="FFFFFF"/>
                </a:solidFill>
                <a:latin typeface="Corbel" panose="020B0503020204020204" pitchFamily="34" charset="0"/>
                <a:cs typeface="Calibri" panose="020F0502020204030204"/>
              </a:rPr>
              <a:t>b</a:t>
            </a:r>
            <a:r>
              <a:rPr sz="1400" spc="-10" dirty="0">
                <a:solidFill>
                  <a:srgbClr val="FFFFFF"/>
                </a:solidFill>
                <a:latin typeface="Corbel" panose="020B0503020204020204" pitchFamily="34" charset="0"/>
                <a:cs typeface="Calibri" panose="020F0502020204030204"/>
              </a:rPr>
              <a:t>si</a:t>
            </a:r>
            <a:r>
              <a:rPr sz="1400" spc="-25" dirty="0">
                <a:solidFill>
                  <a:srgbClr val="FFFFFF"/>
                </a:solidFill>
                <a:latin typeface="Corbel" panose="020B0503020204020204" pitchFamily="34" charset="0"/>
                <a:cs typeface="Calibri" panose="020F0502020204030204"/>
              </a:rPr>
              <a:t>t</a:t>
            </a:r>
            <a:r>
              <a:rPr sz="1400" spc="-5" dirty="0">
                <a:solidFill>
                  <a:srgbClr val="FFFFFF"/>
                </a:solidFill>
                <a:latin typeface="Corbel" panose="020B0503020204020204" pitchFamily="34" charset="0"/>
                <a:cs typeface="Calibri" panose="020F0502020204030204"/>
              </a:rPr>
              <a:t>e</a:t>
            </a:r>
            <a:endParaRPr lang="en-US" sz="1400" dirty="0">
              <a:latin typeface="Corbel" panose="020B0503020204020204" pitchFamily="34" charset="0"/>
              <a:cs typeface="Calibri" panose="020F0502020204030204"/>
            </a:endParaRPr>
          </a:p>
          <a:p>
            <a:pPr marR="23495" algn="r">
              <a:lnSpc>
                <a:spcPct val="100000"/>
              </a:lnSpc>
              <a:spcBef>
                <a:spcPts val="1305"/>
              </a:spcBef>
            </a:pPr>
            <a:r>
              <a:rPr lang="en-US" sz="1400" u="sng" spc="-15" dirty="0">
                <a:solidFill>
                  <a:srgbClr val="F49100"/>
                </a:solidFill>
                <a:uFill>
                  <a:solidFill>
                    <a:srgbClr val="F49100"/>
                  </a:solidFill>
                </a:uFill>
                <a:latin typeface="Corbel" panose="020B0503020204020204" pitchFamily="34" charset="0"/>
                <a:cs typeface="Calibri" panose="020F0502020204030204"/>
                <a:hlinkClick r:id="rId4"/>
              </a:rPr>
              <a:t>www.wealthbridge.com</a:t>
            </a:r>
            <a:r>
              <a:rPr lang="en-US" sz="1400" u="sng" spc="-15" dirty="0">
                <a:solidFill>
                  <a:srgbClr val="F49100"/>
                </a:solidFill>
                <a:uFill>
                  <a:solidFill>
                    <a:srgbClr val="F49100"/>
                  </a:solidFill>
                </a:uFill>
                <a:latin typeface="Corbel" panose="020B0503020204020204" pitchFamily="34" charset="0"/>
                <a:cs typeface="Calibri" panose="020F0502020204030204"/>
              </a:rPr>
              <a:t>,ng</a:t>
            </a:r>
            <a:endParaRPr lang="en-US" sz="1400" dirty="0">
              <a:latin typeface="Corbel" panose="020B0503020204020204" pitchFamily="34" charset="0"/>
              <a:cs typeface="Calibri" panose="020F0502020204030204"/>
            </a:endParaRPr>
          </a:p>
        </p:txBody>
      </p:sp>
      <p:sp>
        <p:nvSpPr>
          <p:cNvPr id="10" name="object 10"/>
          <p:cNvSpPr txBox="1"/>
          <p:nvPr/>
        </p:nvSpPr>
        <p:spPr>
          <a:xfrm>
            <a:off x="2867029" y="5797054"/>
            <a:ext cx="3927472" cy="964688"/>
          </a:xfrm>
          <a:prstGeom prst="rect">
            <a:avLst/>
          </a:prstGeom>
        </p:spPr>
        <p:txBody>
          <a:bodyPr vert="horz" wrap="square" lIns="0" tIns="12700" rIns="0" bIns="0" rtlCol="0">
            <a:spAutoFit/>
          </a:bodyPr>
          <a:lstStyle/>
          <a:p>
            <a:pPr marL="12700" marR="5080" indent="354965" algn="r">
              <a:lnSpc>
                <a:spcPct val="141000"/>
              </a:lnSpc>
              <a:spcBef>
                <a:spcPts val="100"/>
              </a:spcBef>
            </a:pPr>
            <a:r>
              <a:rPr sz="1600" spc="-10" dirty="0">
                <a:solidFill>
                  <a:srgbClr val="FFFFFF"/>
                </a:solidFill>
                <a:latin typeface="Corbel" panose="020B0503020204020204" pitchFamily="34" charset="0"/>
                <a:cs typeface="Calibri" panose="020F0502020204030204"/>
              </a:rPr>
              <a:t>Vis</a:t>
            </a:r>
            <a:r>
              <a:rPr sz="1600" spc="-5" dirty="0">
                <a:solidFill>
                  <a:srgbClr val="FFFFFF"/>
                </a:solidFill>
                <a:latin typeface="Corbel" panose="020B0503020204020204" pitchFamily="34" charset="0"/>
                <a:cs typeface="Calibri" panose="020F0502020204030204"/>
              </a:rPr>
              <a:t>it</a:t>
            </a:r>
            <a:r>
              <a:rPr sz="1600" spc="-35" dirty="0">
                <a:solidFill>
                  <a:srgbClr val="FFFFFF"/>
                </a:solidFill>
                <a:latin typeface="Corbel" panose="020B0503020204020204" pitchFamily="34" charset="0"/>
                <a:cs typeface="Calibri" panose="020F0502020204030204"/>
              </a:rPr>
              <a:t> </a:t>
            </a:r>
            <a:r>
              <a:rPr sz="1600" spc="-10" dirty="0">
                <a:solidFill>
                  <a:srgbClr val="FFFFFF"/>
                </a:solidFill>
                <a:latin typeface="Corbel" panose="020B0503020204020204" pitchFamily="34" charset="0"/>
                <a:cs typeface="Calibri" panose="020F0502020204030204"/>
              </a:rPr>
              <a:t>u</a:t>
            </a:r>
            <a:r>
              <a:rPr sz="1600" spc="-5" dirty="0">
                <a:solidFill>
                  <a:srgbClr val="FFFFFF"/>
                </a:solidFill>
                <a:latin typeface="Corbel" panose="020B0503020204020204" pitchFamily="34" charset="0"/>
                <a:cs typeface="Calibri" panose="020F0502020204030204"/>
              </a:rPr>
              <a:t>s</a:t>
            </a:r>
            <a:r>
              <a:rPr sz="1600" spc="-45" dirty="0">
                <a:solidFill>
                  <a:srgbClr val="FFFFFF"/>
                </a:solidFill>
                <a:latin typeface="Corbel" panose="020B0503020204020204" pitchFamily="34" charset="0"/>
                <a:cs typeface="Calibri" panose="020F0502020204030204"/>
              </a:rPr>
              <a:t> </a:t>
            </a:r>
            <a:r>
              <a:rPr sz="1600" spc="-15" dirty="0">
                <a:solidFill>
                  <a:srgbClr val="FFFFFF"/>
                </a:solidFill>
                <a:latin typeface="Corbel" panose="020B0503020204020204" pitchFamily="34" charset="0"/>
                <a:cs typeface="Calibri" panose="020F0502020204030204"/>
              </a:rPr>
              <a:t>a</a:t>
            </a:r>
            <a:r>
              <a:rPr sz="1600" spc="-5" dirty="0">
                <a:solidFill>
                  <a:srgbClr val="FFFFFF"/>
                </a:solidFill>
                <a:latin typeface="Corbel" panose="020B0503020204020204" pitchFamily="34" charset="0"/>
                <a:cs typeface="Calibri" panose="020F0502020204030204"/>
              </a:rPr>
              <a:t>t</a:t>
            </a:r>
            <a:r>
              <a:rPr lang="en-US" sz="1600" spc="-5" dirty="0">
                <a:solidFill>
                  <a:srgbClr val="FFFFFF"/>
                </a:solidFill>
                <a:latin typeface="Corbel" panose="020B0503020204020204" pitchFamily="34" charset="0"/>
                <a:cs typeface="Calibri" panose="020F0502020204030204"/>
              </a:rPr>
              <a:t>:</a:t>
            </a:r>
            <a:r>
              <a:rPr sz="1600" spc="-5" dirty="0">
                <a:solidFill>
                  <a:srgbClr val="FFFFFF"/>
                </a:solidFill>
                <a:latin typeface="Corbel" panose="020B0503020204020204" pitchFamily="34" charset="0"/>
                <a:cs typeface="Calibri" panose="020F0502020204030204"/>
              </a:rPr>
              <a:t> </a:t>
            </a:r>
            <a:endParaRPr lang="en-US" sz="16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US" sz="1400" spc="-5" dirty="0">
                <a:solidFill>
                  <a:srgbClr val="FFFFFF"/>
                </a:solidFill>
                <a:latin typeface="Corbel" panose="020B0503020204020204" pitchFamily="34" charset="0"/>
                <a:cs typeface="Calibri" panose="020F0502020204030204"/>
              </a:rPr>
              <a:t>21, </a:t>
            </a:r>
            <a:r>
              <a:rPr lang="en-US" sz="1400" spc="-5" dirty="0" err="1">
                <a:solidFill>
                  <a:srgbClr val="FFFFFF"/>
                </a:solidFill>
                <a:latin typeface="Corbel" panose="020B0503020204020204" pitchFamily="34" charset="0"/>
                <a:cs typeface="Calibri" panose="020F0502020204030204"/>
              </a:rPr>
              <a:t>Bourdillon</a:t>
            </a:r>
            <a:r>
              <a:rPr lang="en-US" sz="1400" spc="-5" dirty="0">
                <a:solidFill>
                  <a:srgbClr val="FFFFFF"/>
                </a:solidFill>
                <a:latin typeface="Corbel" panose="020B0503020204020204" pitchFamily="34" charset="0"/>
                <a:cs typeface="Calibri" panose="020F0502020204030204"/>
              </a:rPr>
              <a:t>  Road, Ikoyi, </a:t>
            </a:r>
            <a:r>
              <a:rPr sz="1400" spc="-5" dirty="0">
                <a:solidFill>
                  <a:srgbClr val="FFFFFF"/>
                </a:solidFill>
                <a:latin typeface="Corbel" panose="020B0503020204020204" pitchFamily="34" charset="0"/>
                <a:cs typeface="Calibri" panose="020F0502020204030204"/>
              </a:rPr>
              <a:t>Lagos</a:t>
            </a:r>
            <a:endParaRPr lang="en-GB" sz="14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GB" sz="1400" spc="-5" dirty="0">
                <a:solidFill>
                  <a:srgbClr val="FFFFFF"/>
                </a:solidFill>
                <a:latin typeface="Corbel" panose="020B0503020204020204" pitchFamily="34" charset="0"/>
                <a:cs typeface="Calibri" panose="020F0502020204030204"/>
              </a:rPr>
              <a:t>100, Ademola Adetokunbo street, </a:t>
            </a:r>
            <a:r>
              <a:rPr lang="en-GB" sz="1400" spc="-5" dirty="0" err="1">
                <a:solidFill>
                  <a:srgbClr val="FFFFFF"/>
                </a:solidFill>
                <a:latin typeface="Corbel" panose="020B0503020204020204" pitchFamily="34" charset="0"/>
                <a:cs typeface="Calibri" panose="020F0502020204030204"/>
              </a:rPr>
              <a:t>Wuse</a:t>
            </a:r>
            <a:r>
              <a:rPr lang="en-GB" sz="1400" spc="-5" dirty="0">
                <a:solidFill>
                  <a:srgbClr val="FFFFFF"/>
                </a:solidFill>
                <a:latin typeface="Corbel" panose="020B0503020204020204" pitchFamily="34" charset="0"/>
                <a:cs typeface="Calibri" panose="020F0502020204030204"/>
              </a:rPr>
              <a:t> II, Abuja</a:t>
            </a:r>
            <a:endParaRPr lang="en-US" sz="1400" spc="-5" dirty="0">
              <a:solidFill>
                <a:srgbClr val="FFFFFF"/>
              </a:solidFill>
              <a:latin typeface="Corbel" panose="020B0503020204020204" pitchFamily="34" charset="0"/>
              <a:cs typeface="Calibri" panose="020F0502020204030204"/>
            </a:endParaRPr>
          </a:p>
        </p:txBody>
      </p:sp>
      <p:pic>
        <p:nvPicPr>
          <p:cNvPr id="11" name="object 11"/>
          <p:cNvPicPr/>
          <p:nvPr/>
        </p:nvPicPr>
        <p:blipFill>
          <a:blip r:embed="rId5" cstate="print"/>
          <a:stretch>
            <a:fillRect/>
          </a:stretch>
        </p:blipFill>
        <p:spPr>
          <a:xfrm>
            <a:off x="470154" y="892314"/>
            <a:ext cx="3060725" cy="6664439"/>
          </a:xfrm>
          <a:prstGeom prst="rect">
            <a:avLst/>
          </a:prstGeom>
        </p:spPr>
      </p:pic>
      <p:sp>
        <p:nvSpPr>
          <p:cNvPr id="12" name="object 12"/>
          <p:cNvSpPr txBox="1"/>
          <p:nvPr/>
        </p:nvSpPr>
        <p:spPr>
          <a:xfrm>
            <a:off x="10029689" y="70712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88888"/>
                </a:solidFill>
                <a:latin typeface="Corbel" panose="020B0503020204020204" pitchFamily="34" charset="0"/>
                <a:cs typeface="Calibri" panose="020F0502020204030204"/>
              </a:rPr>
              <a:t>6</a:t>
            </a:r>
            <a:endParaRPr sz="1800">
              <a:latin typeface="Corbel" panose="020B0503020204020204" pitchFamily="34" charset="0"/>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5482" y="1444198"/>
            <a:ext cx="10380320" cy="4508927"/>
          </a:xfrm>
          <a:prstGeom prst="rect">
            <a:avLst/>
          </a:prstGeom>
          <a:solidFill>
            <a:schemeClr val="bg1">
              <a:lumMod val="9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94863" y="548404"/>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Key Highlights During the Week</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385008978"/>
              </p:ext>
            </p:extLst>
          </p:nvPr>
        </p:nvGraphicFramePr>
        <p:xfrm>
          <a:off x="155482" y="6497481"/>
          <a:ext cx="10380319" cy="1097280"/>
        </p:xfrm>
        <a:graphic>
          <a:graphicData uri="http://schemas.openxmlformats.org/drawingml/2006/table">
            <a:tbl>
              <a:tblPr firstRow="1" bandRow="1">
                <a:tableStyleId>{5C22544A-7EE6-4342-B048-85BDC9FD1C3A}</a:tableStyleId>
              </a:tblPr>
              <a:tblGrid>
                <a:gridCol w="2186793">
                  <a:extLst>
                    <a:ext uri="{9D8B030D-6E8A-4147-A177-3AD203B41FA5}">
                      <a16:colId xmlns:a16="http://schemas.microsoft.com/office/drawing/2014/main" val="20000"/>
                    </a:ext>
                  </a:extLst>
                </a:gridCol>
                <a:gridCol w="1965334">
                  <a:extLst>
                    <a:ext uri="{9D8B030D-6E8A-4147-A177-3AD203B41FA5}">
                      <a16:colId xmlns:a16="http://schemas.microsoft.com/office/drawing/2014/main" val="20001"/>
                    </a:ext>
                  </a:extLst>
                </a:gridCol>
                <a:gridCol w="2076064">
                  <a:extLst>
                    <a:ext uri="{9D8B030D-6E8A-4147-A177-3AD203B41FA5}">
                      <a16:colId xmlns:a16="http://schemas.microsoft.com/office/drawing/2014/main" val="20002"/>
                    </a:ext>
                  </a:extLst>
                </a:gridCol>
                <a:gridCol w="2076064">
                  <a:extLst>
                    <a:ext uri="{9D8B030D-6E8A-4147-A177-3AD203B41FA5}">
                      <a16:colId xmlns:a16="http://schemas.microsoft.com/office/drawing/2014/main" val="20003"/>
                    </a:ext>
                  </a:extLst>
                </a:gridCol>
                <a:gridCol w="2076064">
                  <a:extLst>
                    <a:ext uri="{9D8B030D-6E8A-4147-A177-3AD203B41FA5}">
                      <a16:colId xmlns:a16="http://schemas.microsoft.com/office/drawing/2014/main" val="20004"/>
                    </a:ext>
                  </a:extLst>
                </a:gridCol>
              </a:tblGrid>
              <a:tr h="370840">
                <a:tc>
                  <a:txBody>
                    <a:bodyPr/>
                    <a:lstStyle/>
                    <a:p>
                      <a:pPr algn="ctr"/>
                      <a:r>
                        <a:rPr lang="en-GB" sz="1500" dirty="0">
                          <a:latin typeface="Corbel" panose="020B0503020204020204" pitchFamily="34" charset="0"/>
                        </a:rPr>
                        <a:t>NAFEM (₦/$)</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Monetary Policy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Brent Crude oil price ($/Barrel)</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Inflation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GDP Growth Rate </a:t>
                      </a:r>
                      <a:endParaRPr lang="en-US" sz="1500" dirty="0">
                        <a:latin typeface="Corbel" panose="020B0503020204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dblStrike" kern="0" cap="none" spc="0" normalizeH="0" baseline="0" noProof="0" dirty="0">
                          <a:ln>
                            <a:noFill/>
                          </a:ln>
                          <a:solidFill>
                            <a:prstClr val="black"/>
                          </a:solidFill>
                          <a:effectLst/>
                          <a:uLnTx/>
                          <a:uFillTx/>
                          <a:latin typeface="Corbel" panose="020B0503020204020204" pitchFamily="34" charset="0"/>
                          <a:ea typeface="+mn-ea"/>
                          <a:cs typeface="+mn-cs"/>
                        </a:rPr>
                        <a:t>N</a:t>
                      </a:r>
                      <a:r>
                        <a:rPr kumimoji="0" lang="en-US" sz="1400" b="1" i="0" u="none" strike="noStrike" kern="0" cap="none" spc="0" normalizeH="0" baseline="0" noProof="0" dirty="0">
                          <a:ln>
                            <a:noFill/>
                          </a:ln>
                          <a:solidFill>
                            <a:prstClr val="black"/>
                          </a:solidFill>
                          <a:effectLst/>
                          <a:uLnTx/>
                          <a:uFillTx/>
                          <a:latin typeface="Corbel" panose="020B0503020204020204" pitchFamily="34" charset="0"/>
                          <a:ea typeface="+mn-ea"/>
                          <a:cs typeface="+mn-cs"/>
                        </a:rPr>
                        <a:t>1,354.92</a:t>
                      </a:r>
                      <a:r>
                        <a:rPr kumimoji="0" lang="en-GB" sz="1400" b="1" i="0" u="none" strike="noStrike" kern="0" cap="none" spc="0" normalizeH="0" baseline="0" noProof="0" dirty="0">
                          <a:ln>
                            <a:noFill/>
                          </a:ln>
                          <a:solidFill>
                            <a:prstClr val="black"/>
                          </a:solidFill>
                          <a:effectLst/>
                          <a:uLnTx/>
                          <a:uFillTx/>
                          <a:latin typeface="Corbel" panose="020B0503020204020204" pitchFamily="34" charset="0"/>
                          <a:ea typeface="+mn-ea"/>
                          <a:cs typeface="+mn-cs"/>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a:t>
                      </a:r>
                      <a:r>
                        <a:rPr kumimoji="0" lang="en-US"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06</a:t>
                      </a:r>
                      <a:r>
                        <a:rPr kumimoji="0" lang="en-GB"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/02/26)</a:t>
                      </a:r>
                      <a:endParaRPr kumimoji="0" lang="en-US"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endParaRPr>
                    </a:p>
                  </a:txBody>
                  <a:tcPr>
                    <a:solidFill>
                      <a:schemeClr val="bg1"/>
                    </a:solidFill>
                  </a:tcPr>
                </a:tc>
                <a:tc>
                  <a:txBody>
                    <a:bodyPr/>
                    <a:lstStyle/>
                    <a:p>
                      <a:pPr algn="ctr"/>
                      <a:r>
                        <a:rPr lang="en-GB" sz="1500" b="1" dirty="0">
                          <a:latin typeface="Corbel" panose="020B0503020204020204" pitchFamily="34" charset="0"/>
                        </a:rPr>
                        <a:t>27.00%</a:t>
                      </a:r>
                    </a:p>
                    <a:p>
                      <a:pPr algn="ctr"/>
                      <a:r>
                        <a:rPr lang="en-GB" sz="1500" dirty="0">
                          <a:latin typeface="Corbel" panose="020B0503020204020204" pitchFamily="34" charset="0"/>
                        </a:rPr>
                        <a:t>(Dec 2025)</a:t>
                      </a:r>
                      <a:endParaRPr lang="en-US" sz="1500" dirty="0">
                        <a:latin typeface="Corbel" panose="020B0503020204020204" pitchFamily="34" charset="0"/>
                      </a:endParaRPr>
                    </a:p>
                  </a:txBody>
                  <a:tcP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rbel" panose="020B0503020204020204" pitchFamily="34" charset="0"/>
                          <a:ea typeface="+mn-ea"/>
                          <a:cs typeface="+mn-cs"/>
                        </a:rPr>
                        <a:t>$67.60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a:t>
                      </a:r>
                      <a:r>
                        <a:rPr kumimoji="0" lang="en-US"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06</a:t>
                      </a:r>
                      <a:r>
                        <a:rPr kumimoji="0" lang="en-GB"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/02/26)</a:t>
                      </a:r>
                      <a:endParaRPr kumimoji="0" lang="en-US" sz="1400" b="0" i="0" u="none" strike="noStrike" kern="0" cap="none" spc="0" normalizeH="0" baseline="0" noProof="0" dirty="0">
                        <a:ln>
                          <a:noFill/>
                        </a:ln>
                        <a:solidFill>
                          <a:prstClr val="black"/>
                        </a:solidFill>
                        <a:effectLst/>
                        <a:uLnTx/>
                        <a:uFillTx/>
                        <a:latin typeface="Corbel" panose="020B0503020204020204" pitchFamily="34" charset="0"/>
                        <a:ea typeface="+mn-ea"/>
                        <a:cs typeface="+mn-cs"/>
                      </a:endParaRPr>
                    </a:p>
                  </a:txBody>
                  <a:tcPr>
                    <a:solidFill>
                      <a:schemeClr val="bg1"/>
                    </a:solidFill>
                  </a:tcPr>
                </a:tc>
                <a:tc>
                  <a:txBody>
                    <a:bodyPr/>
                    <a:lstStyle/>
                    <a:p>
                      <a:pPr algn="ctr"/>
                      <a:r>
                        <a:rPr lang="en-GB" sz="1500" b="1" dirty="0">
                          <a:latin typeface="Corbel" panose="020B0503020204020204" pitchFamily="34" charset="0"/>
                        </a:rPr>
                        <a:t>15.15%</a:t>
                      </a:r>
                    </a:p>
                    <a:p>
                      <a:pPr algn="ctr"/>
                      <a:r>
                        <a:rPr lang="en-GB" sz="1500" b="0" dirty="0">
                          <a:latin typeface="Corbel" panose="020B0503020204020204" pitchFamily="34" charset="0"/>
                        </a:rPr>
                        <a:t>(Dec 2025)</a:t>
                      </a:r>
                    </a:p>
                  </a:txBody>
                  <a:tcPr>
                    <a:solidFill>
                      <a:schemeClr val="bg1"/>
                    </a:solidFill>
                  </a:tcPr>
                </a:tc>
                <a:tc>
                  <a:txBody>
                    <a:bodyPr/>
                    <a:lstStyle/>
                    <a:p>
                      <a:pPr algn="ctr"/>
                      <a:r>
                        <a:rPr lang="en-GB" sz="1500" b="1" dirty="0">
                          <a:latin typeface="Corbel" panose="020B0503020204020204" pitchFamily="34" charset="0"/>
                        </a:rPr>
                        <a:t>3.98%</a:t>
                      </a:r>
                    </a:p>
                    <a:p>
                      <a:pPr algn="ctr"/>
                      <a:r>
                        <a:rPr lang="en-GB" sz="1500" dirty="0">
                          <a:latin typeface="Corbel" panose="020B0503020204020204" pitchFamily="34" charset="0"/>
                        </a:rPr>
                        <a:t>(Q3 2025)</a:t>
                      </a:r>
                      <a:endParaRPr lang="en-US" sz="1500" dirty="0">
                        <a:latin typeface="Corbel" panose="020B0503020204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NEWS HIGHLIGHTS</a:t>
            </a:r>
          </a:p>
        </p:txBody>
      </p:sp>
      <p:sp>
        <p:nvSpPr>
          <p:cNvPr id="7" name="TextBox 6"/>
          <p:cNvSpPr txBox="1"/>
          <p:nvPr/>
        </p:nvSpPr>
        <p:spPr>
          <a:xfrm>
            <a:off x="1400926" y="985489"/>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International News</a:t>
            </a:r>
            <a:endParaRPr lang="en-US" dirty="0"/>
          </a:p>
        </p:txBody>
      </p:sp>
      <p:sp>
        <p:nvSpPr>
          <p:cNvPr id="3" name="TextBox 2"/>
          <p:cNvSpPr txBox="1"/>
          <p:nvPr/>
        </p:nvSpPr>
        <p:spPr>
          <a:xfrm>
            <a:off x="278632" y="6044480"/>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500" dirty="0"/>
              <a:t>Key Macroeconomic Indices</a:t>
            </a:r>
            <a:endParaRPr lang="en-US" sz="1500" dirty="0"/>
          </a:p>
        </p:txBody>
      </p:sp>
      <p:sp>
        <p:nvSpPr>
          <p:cNvPr id="13" name="Rectangle 12"/>
          <p:cNvSpPr/>
          <p:nvPr/>
        </p:nvSpPr>
        <p:spPr>
          <a:xfrm>
            <a:off x="153313" y="1396363"/>
            <a:ext cx="5498187" cy="37856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spcAft>
                <a:spcPts val="18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United States: </a:t>
            </a:r>
            <a:r>
              <a:rPr lang="en-US" sz="1400" dirty="0">
                <a:solidFill>
                  <a:schemeClr val="tx1"/>
                </a:solidFill>
                <a:latin typeface="Corbel" panose="020B0503020204020204" pitchFamily="34" charset="0"/>
              </a:rPr>
              <a:t>Strong Labor Market and Easing Inflation Send Mixed Signals on U.S. Monetary Policy Path</a:t>
            </a:r>
          </a:p>
          <a:p>
            <a:pPr marL="285750" indent="-285750" algn="just">
              <a:spcAft>
                <a:spcPts val="18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UK &amp; Eurozone</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Eurozone Growth Steady, UK Expansion Slows Amid Political Uncertainty</a:t>
            </a:r>
          </a:p>
          <a:p>
            <a:pPr marL="285750" indent="-285750" algn="just">
              <a:spcAft>
                <a:spcPts val="18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China</a:t>
            </a:r>
            <a:r>
              <a:rPr lang="en-GB" sz="1400" dirty="0">
                <a:solidFill>
                  <a:srgbClr val="0D0D0D"/>
                </a:solidFill>
                <a:latin typeface="Corbel" panose="020B0503020204020204" pitchFamily="34" charset="0"/>
              </a:rPr>
              <a:t>: </a:t>
            </a:r>
            <a:r>
              <a:rPr lang="en-US" sz="1400" dirty="0">
                <a:solidFill>
                  <a:srgbClr val="0D0D0D"/>
                </a:solidFill>
                <a:latin typeface="Corbel" panose="020B0503020204020204" pitchFamily="34" charset="0"/>
              </a:rPr>
              <a:t>China Faces Persistent Deflation, Stocks Edge Up Amid Policy Support</a:t>
            </a:r>
          </a:p>
          <a:p>
            <a:pPr marL="285750" indent="-285750" algn="just">
              <a:spcAft>
                <a:spcPts val="18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Japan: </a:t>
            </a:r>
            <a:r>
              <a:rPr lang="en-US" sz="1400" dirty="0">
                <a:solidFill>
                  <a:srgbClr val="0D0D0D"/>
                </a:solidFill>
                <a:latin typeface="Corbel" panose="020B0503020204020204" pitchFamily="34" charset="0"/>
              </a:rPr>
              <a:t>Yen Strengthens and Wages Slip as Bond Yields Steady; Stocks Surge on LDP’s Landslide Victory</a:t>
            </a:r>
            <a:endParaRPr lang="en-US" altLang="en-US" sz="1400" dirty="0">
              <a:solidFill>
                <a:srgbClr val="0D0D0D"/>
              </a:solidFill>
              <a:latin typeface="Corbel" panose="020B0503020204020204" pitchFamily="34" charset="0"/>
            </a:endParaRPr>
          </a:p>
          <a:p>
            <a:pPr marL="285750" indent="-285750" algn="just">
              <a:spcAft>
                <a:spcPts val="18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Egypt : </a:t>
            </a:r>
            <a:r>
              <a:rPr lang="en-US" sz="1400" dirty="0">
                <a:solidFill>
                  <a:schemeClr val="tx1"/>
                </a:solidFill>
                <a:latin typeface="Corbel" panose="020B0503020204020204" pitchFamily="34" charset="0"/>
              </a:rPr>
              <a:t>Inflation Eases to 10.1%; EU Grants €125m for Renewable Energy</a:t>
            </a:r>
          </a:p>
          <a:p>
            <a:pPr marL="285750" indent="-285750" algn="just">
              <a:spcAft>
                <a:spcPts val="18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Ghana : </a:t>
            </a:r>
            <a:r>
              <a:rPr lang="en-US" sz="1400" dirty="0">
                <a:solidFill>
                  <a:schemeClr val="tx1"/>
                </a:solidFill>
                <a:latin typeface="Corbel" panose="020B0503020204020204" pitchFamily="34" charset="0"/>
              </a:rPr>
              <a:t>Inflation Falls to 3.8% Amid Rising Food Insecurity; Poultry Master Plan Targets Import Reduction by 2026</a:t>
            </a:r>
          </a:p>
        </p:txBody>
      </p:sp>
      <p:sp>
        <p:nvSpPr>
          <p:cNvPr id="10" name="TextBox 9"/>
          <p:cNvSpPr txBox="1"/>
          <p:nvPr/>
        </p:nvSpPr>
        <p:spPr>
          <a:xfrm>
            <a:off x="6592170" y="998404"/>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Local News</a:t>
            </a:r>
            <a:endParaRPr lang="en-US" dirty="0"/>
          </a:p>
        </p:txBody>
      </p:sp>
      <p:sp>
        <p:nvSpPr>
          <p:cNvPr id="11" name="Rectangle 10"/>
          <p:cNvSpPr/>
          <p:nvPr/>
        </p:nvSpPr>
        <p:spPr>
          <a:xfrm>
            <a:off x="5651500" y="1506469"/>
            <a:ext cx="4964625" cy="392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 Inflation Sentiment Moderates Slightly Amid Ongoing Energy and FX Pressures</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Nigeria’s High Yields Attract $1.6bn Portfolio Surge, Boosting FX Liquidity</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 Records $21bn Inflows in 10 Months Amid Trade Expansion and Investment Drive</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Execution Gaps Undermine Nigeria’s Social Intervention </a:t>
            </a:r>
            <a:r>
              <a:rPr lang="en-US" altLang="en-US" sz="1400" dirty="0" err="1">
                <a:solidFill>
                  <a:schemeClr val="tx1"/>
                </a:solidFill>
                <a:latin typeface="Corbel" panose="020B0503020204020204" pitchFamily="34" charset="0"/>
              </a:rPr>
              <a:t>Programmes</a:t>
            </a:r>
            <a:r>
              <a:rPr lang="en-US" altLang="en-US" sz="1400" dirty="0">
                <a:solidFill>
                  <a:schemeClr val="tx1"/>
                </a:solidFill>
                <a:latin typeface="Corbel" panose="020B0503020204020204" pitchFamily="34" charset="0"/>
              </a:rPr>
              <a:t> Despite Large Budget Allocations</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Jumia Shares Drop 15% Despite Strong Nigerian Growth as Profitability Timeline Remains Unchanged</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SEC Urges Civil Servants to Invest, Boost Retirement Security, and Participate in Nigeria’s Growth</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1300" b="1" kern="0" cap="small" dirty="0">
                <a:solidFill>
                  <a:prstClr val="white"/>
                </a:solidFill>
                <a:latin typeface="Corbel" panose="020B0503020204020204" pitchFamily="34" charset="0"/>
              </a:rPr>
              <a:t>Global Economy</a:t>
            </a:r>
          </a:p>
          <a:p>
            <a:r>
              <a:rPr lang="en-GB" sz="1300" b="1" kern="0" cap="small" dirty="0">
                <a:solidFill>
                  <a:prstClr val="white"/>
                </a:solidFill>
                <a:latin typeface="Corbel" panose="020B0503020204020204" pitchFamily="34" charset="0"/>
              </a:rPr>
              <a:t>&amp; Markets</a:t>
            </a:r>
          </a:p>
        </p:txBody>
      </p:sp>
      <p:sp>
        <p:nvSpPr>
          <p:cNvPr id="3" name="Rectangle: Rounded Corners 2"/>
          <p:cNvSpPr/>
          <p:nvPr/>
        </p:nvSpPr>
        <p:spPr>
          <a:xfrm>
            <a:off x="181343" y="952373"/>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latin typeface="Corbel" panose="020B0503020204020204" pitchFamily="34" charset="0"/>
              </a:rPr>
              <a:t>The United States</a:t>
            </a:r>
          </a:p>
        </p:txBody>
      </p:sp>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94589" y="699510"/>
            <a:ext cx="1176674" cy="755797"/>
          </a:xfrm>
          <a:prstGeom prst="rect">
            <a:avLst/>
          </a:prstGeom>
        </p:spPr>
      </p:pic>
      <p:sp>
        <p:nvSpPr>
          <p:cNvPr id="2" name="Rectangle: Rounded Corners 1"/>
          <p:cNvSpPr/>
          <p:nvPr/>
        </p:nvSpPr>
        <p:spPr>
          <a:xfrm>
            <a:off x="317499" y="5655023"/>
            <a:ext cx="4551785" cy="206310"/>
          </a:xfrm>
          <a:prstGeom prst="roundRect">
            <a:avLst>
              <a:gd name="adj"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700"/>
              </a:lnSpc>
              <a:spcAft>
                <a:spcPts val="1800"/>
              </a:spcAft>
            </a:pPr>
            <a:r>
              <a:rPr lang="en-US" sz="1050" b="1" i="0" dirty="0">
                <a:solidFill>
                  <a:schemeClr val="tx1"/>
                </a:solidFill>
                <a:effectLst/>
                <a:latin typeface="Corbel" panose="020B0503020204020204" pitchFamily="34" charset="0"/>
              </a:rPr>
              <a:t>U.S. Stocks Slide on AI Disruption Fears as Value Outperforms Growth</a:t>
            </a:r>
            <a:endParaRPr lang="en-GB" sz="1050" b="1" i="0" dirty="0">
              <a:solidFill>
                <a:schemeClr val="tx1"/>
              </a:solidFill>
              <a:effectLst/>
              <a:latin typeface="Corbel" panose="020B0503020204020204" pitchFamily="34" charset="0"/>
            </a:endParaRPr>
          </a:p>
        </p:txBody>
      </p:sp>
      <p:sp>
        <p:nvSpPr>
          <p:cNvPr id="13" name="TextBox 12"/>
          <p:cNvSpPr txBox="1"/>
          <p:nvPr/>
        </p:nvSpPr>
        <p:spPr>
          <a:xfrm>
            <a:off x="12700" y="6029325"/>
            <a:ext cx="5265386" cy="149271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solidFill>
                  <a:srgbClr val="0D0D0D"/>
                </a:solidFill>
                <a:latin typeface="Corbel" panose="020B0503020204020204" pitchFamily="34" charset="0"/>
              </a:rPr>
              <a:t>U.S. stocks declined this week amid concerns over the disruptive impact of artificial intelligence, with the Nasdaq Composite falling 2.10%, while the S&amp;P 500 and Dow Jones shed 1.39% and 1.23%, respectively. The S&amp;P </a:t>
            </a:r>
            <a:r>
              <a:rPr lang="en-US" altLang="en-US" sz="1300" dirty="0" err="1">
                <a:solidFill>
                  <a:srgbClr val="0D0D0D"/>
                </a:solidFill>
                <a:latin typeface="Corbel" panose="020B0503020204020204" pitchFamily="34" charset="0"/>
              </a:rPr>
              <a:t>MidCap</a:t>
            </a:r>
            <a:r>
              <a:rPr lang="en-US" altLang="en-US" sz="1300" dirty="0">
                <a:solidFill>
                  <a:srgbClr val="0D0D0D"/>
                </a:solidFill>
                <a:latin typeface="Corbel" panose="020B0503020204020204" pitchFamily="34" charset="0"/>
              </a:rPr>
              <a:t> 400 showed relative resilience, dropping only 0.66%. Value stocks continued their strong run, outperforming growth for the seventh consecutive week and extending their year-to-date lead to over 11 percentage points.</a:t>
            </a:r>
            <a:endParaRPr lang="en-GB" altLang="en-US" sz="1300" dirty="0">
              <a:solidFill>
                <a:srgbClr val="0D0D0D"/>
              </a:solidFill>
              <a:latin typeface="Corbel" panose="020B0503020204020204" pitchFamily="34" charset="0"/>
            </a:endParaRPr>
          </a:p>
        </p:txBody>
      </p:sp>
      <p:graphicFrame>
        <p:nvGraphicFramePr>
          <p:cNvPr id="14" name="Table 13"/>
          <p:cNvGraphicFramePr>
            <a:graphicFrameLocks noGrp="1"/>
          </p:cNvGraphicFramePr>
          <p:nvPr>
            <p:custDataLst>
              <p:tags r:id="rId1"/>
            </p:custDataLst>
            <p:extLst>
              <p:ext uri="{D42A27DB-BD31-4B8C-83A1-F6EECF244321}">
                <p14:modId xmlns:p14="http://schemas.microsoft.com/office/powerpoint/2010/main" val="3681210449"/>
              </p:ext>
            </p:extLst>
          </p:nvPr>
        </p:nvGraphicFramePr>
        <p:xfrm>
          <a:off x="7738198" y="5572125"/>
          <a:ext cx="2745870" cy="1402080"/>
        </p:xfrm>
        <a:graphic>
          <a:graphicData uri="http://schemas.openxmlformats.org/drawingml/2006/table">
            <a:tbl>
              <a:tblPr firstRow="1" bandRow="1">
                <a:tableStyleId>{7E9639D4-E3E2-4D34-9284-5A2195B3D0D7}</a:tableStyleId>
              </a:tblPr>
              <a:tblGrid>
                <a:gridCol w="1098547">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901198">
                  <a:extLst>
                    <a:ext uri="{9D8B030D-6E8A-4147-A177-3AD203B41FA5}">
                      <a16:colId xmlns:a16="http://schemas.microsoft.com/office/drawing/2014/main" val="20002"/>
                    </a:ext>
                  </a:extLst>
                </a:gridCol>
              </a:tblGrid>
              <a:tr h="252087">
                <a:tc>
                  <a:txBody>
                    <a:bodyPr/>
                    <a:lstStyle/>
                    <a:p>
                      <a:r>
                        <a:rPr lang="en-GB" sz="1200" b="1" dirty="0">
                          <a:solidFill>
                            <a:schemeClr val="tx1"/>
                          </a:solidFill>
                          <a:latin typeface="Corbel" panose="020B0503020204020204" pitchFamily="34" charset="0"/>
                        </a:rPr>
                        <a:t>S&amp;P 500</a:t>
                      </a:r>
                      <a:endParaRPr lang="en-US" sz="1200" b="1" dirty="0">
                        <a:solidFill>
                          <a:schemeClr val="tx1"/>
                        </a:solidFill>
                        <a:latin typeface="Corbel" panose="020B0503020204020204" pitchFamily="34" charset="0"/>
                      </a:endParaRPr>
                    </a:p>
                  </a:txBody>
                  <a:tcPr marL="62455" marR="6245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sz="1400" b="0" i="0" u="none" strike="noStrike" dirty="0">
                          <a:solidFill>
                            <a:srgbClr val="000000"/>
                          </a:solidFill>
                          <a:effectLst/>
                          <a:latin typeface="Corbel" panose="020B0503020204020204" pitchFamily="34" charset="0"/>
                          <a:ea typeface="+mn-ea"/>
                          <a:cs typeface="+mn-cs"/>
                        </a:rPr>
                        <a:t>6,835.71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1.39%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8131">
                <a:tc>
                  <a:txBody>
                    <a:bodyPr/>
                    <a:lstStyle/>
                    <a:p>
                      <a:r>
                        <a:rPr lang="en-GB" sz="1200" b="1" dirty="0">
                          <a:latin typeface="Corbel" panose="020B0503020204020204" pitchFamily="34" charset="0"/>
                        </a:rPr>
                        <a:t>Nasdaq Composite</a:t>
                      </a:r>
                      <a:endParaRPr lang="en-US" sz="1200" b="1" dirty="0">
                        <a:latin typeface="Corbel" panose="020B0503020204020204" pitchFamily="34" charset="0"/>
                      </a:endParaRPr>
                    </a:p>
                  </a:txBody>
                  <a:tcPr marL="62455" marR="62455"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buNone/>
                      </a:pPr>
                      <a:r>
                        <a:rPr lang="en-US" sz="1400" b="0" i="0" u="none" strike="noStrike" dirty="0">
                          <a:solidFill>
                            <a:srgbClr val="000000"/>
                          </a:solidFill>
                          <a:effectLst/>
                          <a:latin typeface="Corbel" panose="020B0503020204020204" pitchFamily="34" charset="0"/>
                        </a:rPr>
                        <a:t>22,545.11</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2.10%</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529383">
                <a:tc>
                  <a:txBody>
                    <a:bodyPr/>
                    <a:lstStyle/>
                    <a:p>
                      <a:r>
                        <a:rPr lang="en-GB" sz="1200" b="1" dirty="0">
                          <a:latin typeface="Corbel" panose="020B0503020204020204" pitchFamily="34" charset="0"/>
                        </a:rPr>
                        <a:t>Dow Jones Industrial average</a:t>
                      </a:r>
                      <a:endParaRPr lang="en-US" sz="1200" b="1" dirty="0">
                        <a:latin typeface="Corbel" panose="020B0503020204020204" pitchFamily="34" charset="0"/>
                      </a:endParaRPr>
                    </a:p>
                  </a:txBody>
                  <a:tcPr marL="62455" marR="62455" anchor="ctr">
                    <a:solidFill>
                      <a:schemeClr val="bg1"/>
                    </a:solidFill>
                  </a:tcPr>
                </a:tc>
                <a:tc>
                  <a:txBody>
                    <a:bodyPr/>
                    <a:lstStyle/>
                    <a:p>
                      <a:pPr algn="r" fontAlgn="ctr">
                        <a:buNone/>
                      </a:pPr>
                      <a:r>
                        <a:rPr lang="en-US" altLang="en-US" sz="1400" b="0" i="0" u="none" strike="noStrike" dirty="0">
                          <a:solidFill>
                            <a:srgbClr val="000000"/>
                          </a:solidFill>
                          <a:effectLst/>
                          <a:latin typeface="Corbel" panose="020B0503020204020204" pitchFamily="34" charset="0"/>
                        </a:rPr>
                        <a:t>49,469.8</a:t>
                      </a:r>
                    </a:p>
                  </a:txBody>
                  <a:tcPr marL="6350" marR="6350" marT="6350" marB="0" anchor="ctr">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1.23%</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solidFill>
                      <a:schemeClr val="bg1"/>
                    </a:solidFill>
                  </a:tcPr>
                </a:tc>
                <a:extLst>
                  <a:ext uri="{0D108BD9-81ED-4DB2-BD59-A6C34878D82A}">
                    <a16:rowId xmlns:a16="http://schemas.microsoft.com/office/drawing/2014/main" val="10002"/>
                  </a:ext>
                </a:extLst>
              </a:tr>
            </a:tbl>
          </a:graphicData>
        </a:graphic>
      </p:graphicFrame>
      <p:sp>
        <p:nvSpPr>
          <p:cNvPr id="16" name="TextBox 15"/>
          <p:cNvSpPr txBox="1"/>
          <p:nvPr/>
        </p:nvSpPr>
        <p:spPr>
          <a:xfrm>
            <a:off x="5218996" y="6105525"/>
            <a:ext cx="2414817" cy="149271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U.S. stocks declined this week, driven by investor concerns over AI disrupting industries, tech and growth stock weakness, and a continued rotation toward value and mid-cap stocks.</a:t>
            </a:r>
          </a:p>
        </p:txBody>
      </p:sp>
      <p:sp>
        <p:nvSpPr>
          <p:cNvPr id="17" name="Rectangle: Rounded Corners 16"/>
          <p:cNvSpPr/>
          <p:nvPr/>
        </p:nvSpPr>
        <p:spPr>
          <a:xfrm>
            <a:off x="5647597" y="5861332"/>
            <a:ext cx="1740891" cy="2441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b="1" dirty="0">
                <a:latin typeface="Corbel" panose="020B0503020204020204" pitchFamily="34" charset="0"/>
              </a:rPr>
              <a:t>Drivers</a:t>
            </a:r>
            <a:r>
              <a:rPr lang="en-US" sz="1300" b="1" dirty="0">
                <a:latin typeface="Corbel" panose="020B0503020204020204" pitchFamily="34" charset="0"/>
              </a:rPr>
              <a:t> </a:t>
            </a:r>
          </a:p>
        </p:txBody>
      </p:sp>
      <p:sp>
        <p:nvSpPr>
          <p:cNvPr id="18" name="Rectangle: Rounded Corners 17"/>
          <p:cNvSpPr/>
          <p:nvPr/>
        </p:nvSpPr>
        <p:spPr>
          <a:xfrm>
            <a:off x="7937500" y="5162095"/>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b="1" dirty="0">
                <a:latin typeface="Corbel" panose="020B0503020204020204" pitchFamily="34" charset="0"/>
              </a:rPr>
              <a:t>Indices’ Performance </a:t>
            </a:r>
          </a:p>
        </p:txBody>
      </p:sp>
      <p:sp>
        <p:nvSpPr>
          <p:cNvPr id="28" name="TextBox 27"/>
          <p:cNvSpPr txBox="1"/>
          <p:nvPr/>
        </p:nvSpPr>
        <p:spPr>
          <a:xfrm>
            <a:off x="62534" y="1685925"/>
            <a:ext cx="6427480" cy="2970044"/>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U.S. hiring remained resilient in January, with 130,000 jobs added and unemployment declining to 4.3%, signaling continued labor market strength. The stronger-than-expected data reduced expectations for near-term monetary easing, with the probability of the Federal Reserve holding rates steady through June rising from 25% to over 40%. The report suggests that robust employment conditions may delay anticipated rate cuts, reinforcing a cautious outlook for financial markets.</a:t>
            </a:r>
            <a:br>
              <a:rPr lang="en-US" altLang="en-US" sz="1300" dirty="0">
                <a:latin typeface="Corbel" panose="020B0503020204020204" pitchFamily="34" charset="0"/>
              </a:rPr>
            </a:br>
            <a:endParaRPr lang="en-US" altLang="en-US" sz="1300" dirty="0">
              <a:latin typeface="Corbel" panose="020B0503020204020204" pitchFamily="34" charset="0"/>
            </a:endParaRP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U.S. headline inflation eased to 2.4% year-over-year in January, with monthly CPI rising 0.2%, supported by lower energy prices. However, core inflation accelerated to 0.3% month-over-month, signaling persistent underlying price pressures.</a:t>
            </a:r>
            <a:br>
              <a:rPr lang="en-US" altLang="en-US" sz="1300" dirty="0">
                <a:latin typeface="Corbel" panose="020B0503020204020204" pitchFamily="34" charset="0"/>
              </a:rPr>
            </a:br>
            <a:endParaRPr lang="en-US" altLang="en-US" sz="1300" dirty="0">
              <a:latin typeface="Corbel" panose="020B0503020204020204" pitchFamily="34" charset="0"/>
            </a:endParaRP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 Meanwhile, retail sales stagnated and control group sales declined 0.1%, pointing to potential softening in consumer demand and adding complexity to the Federal Reserve’s policy outlook.</a:t>
            </a:r>
          </a:p>
        </p:txBody>
      </p:sp>
      <p:sp>
        <p:nvSpPr>
          <p:cNvPr id="32" name="Rectangle: Rounded Corners 31"/>
          <p:cNvSpPr/>
          <p:nvPr/>
        </p:nvSpPr>
        <p:spPr>
          <a:xfrm>
            <a:off x="493483" y="4657725"/>
            <a:ext cx="2414817" cy="250812"/>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b="1" dirty="0">
                <a:latin typeface="Corbel" panose="020B0503020204020204" pitchFamily="34" charset="0"/>
              </a:rPr>
              <a:t>What to Expect</a:t>
            </a:r>
          </a:p>
        </p:txBody>
      </p:sp>
      <p:sp>
        <p:nvSpPr>
          <p:cNvPr id="35" name="TextBox 34"/>
          <p:cNvSpPr txBox="1"/>
          <p:nvPr/>
        </p:nvSpPr>
        <p:spPr>
          <a:xfrm>
            <a:off x="95828" y="1304925"/>
            <a:ext cx="10452074" cy="333830"/>
          </a:xfrm>
          <a:prstGeom prst="roundRect">
            <a:avLst>
              <a:gd name="adj" fmla="val 0"/>
            </a:avLst>
          </a:prstGeom>
          <a:solidFill>
            <a:schemeClr val="bg1">
              <a:lumMod val="95000"/>
            </a:schemeClr>
          </a:solidFill>
        </p:spPr>
        <p:txBody>
          <a:bodyPr wrap="square">
            <a:noAutofit/>
          </a:bodyPr>
          <a:lstStyle/>
          <a:p>
            <a:r>
              <a:rPr lang="en-US" altLang="en-US" sz="1500" b="1" dirty="0">
                <a:latin typeface="Corbel" panose="020B0503020204020204" pitchFamily="34" charset="0"/>
              </a:rPr>
              <a:t>Strong Labor Market and Easing Inflation Send Mixed Signals on U.S. Monetary Policy Path</a:t>
            </a:r>
          </a:p>
        </p:txBody>
      </p:sp>
      <p:sp>
        <p:nvSpPr>
          <p:cNvPr id="7" name="TextBox 6"/>
          <p:cNvSpPr txBox="1"/>
          <p:nvPr/>
        </p:nvSpPr>
        <p:spPr>
          <a:xfrm>
            <a:off x="6490014" y="4326070"/>
            <a:ext cx="4057887" cy="292388"/>
          </a:xfrm>
          <a:prstGeom prst="rect">
            <a:avLst/>
          </a:prstGeom>
          <a:noFill/>
        </p:spPr>
        <p:txBody>
          <a:bodyPr wrap="square" rtlCol="0">
            <a:spAutoFit/>
          </a:bodyPr>
          <a:lstStyle/>
          <a:p>
            <a:r>
              <a:rPr lang="en-US" sz="1300" b="1" i="1" dirty="0">
                <a:latin typeface="Corbel" panose="020B0503020204020204" pitchFamily="34" charset="0"/>
              </a:rPr>
              <a:t>Source: Trading Economics, WealthBridge Research</a:t>
            </a:r>
          </a:p>
        </p:txBody>
      </p:sp>
      <p:graphicFrame>
        <p:nvGraphicFramePr>
          <p:cNvPr id="6" name="Chart 5">
            <a:extLst>
              <a:ext uri="{FF2B5EF4-FFF2-40B4-BE49-F238E27FC236}">
                <a16:creationId xmlns:a16="http://schemas.microsoft.com/office/drawing/2014/main" id="{F03982B8-3BE3-9CC4-EBE4-3C96B91A2898}"/>
              </a:ext>
            </a:extLst>
          </p:cNvPr>
          <p:cNvGraphicFramePr/>
          <p:nvPr>
            <p:extLst>
              <p:ext uri="{D42A27DB-BD31-4B8C-83A1-F6EECF244321}">
                <p14:modId xmlns:p14="http://schemas.microsoft.com/office/powerpoint/2010/main" val="3777281564"/>
              </p:ext>
            </p:extLst>
          </p:nvPr>
        </p:nvGraphicFramePr>
        <p:xfrm>
          <a:off x="6390637" y="1914525"/>
          <a:ext cx="4137663" cy="2521419"/>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EDF0B917-922C-A9F1-3E6C-C6C2165E8835}"/>
              </a:ext>
            </a:extLst>
          </p:cNvPr>
          <p:cNvSpPr txBox="1"/>
          <p:nvPr/>
        </p:nvSpPr>
        <p:spPr>
          <a:xfrm>
            <a:off x="7629276" y="1658007"/>
            <a:ext cx="2709575" cy="321891"/>
          </a:xfrm>
          <a:prstGeom prst="rect">
            <a:avLst/>
          </a:prstGeom>
          <a:noFill/>
        </p:spPr>
        <p:txBody>
          <a:bodyPr wrap="square" rtlCol="0">
            <a:spAutoFit/>
          </a:bodyPr>
          <a:lstStyle/>
          <a:p>
            <a:r>
              <a:rPr lang="en-US" sz="1500" b="1" dirty="0">
                <a:latin typeface="Corbel" panose="020B0503020204020204" pitchFamily="34" charset="0"/>
              </a:rPr>
              <a:t>US Manufacturing PMI</a:t>
            </a:r>
          </a:p>
        </p:txBody>
      </p:sp>
      <p:sp>
        <p:nvSpPr>
          <p:cNvPr id="10" name="TextBox 9">
            <a:extLst>
              <a:ext uri="{FF2B5EF4-FFF2-40B4-BE49-F238E27FC236}">
                <a16:creationId xmlns:a16="http://schemas.microsoft.com/office/drawing/2014/main" id="{D7583807-24A0-5572-78A0-3E0697E9CAD9}"/>
              </a:ext>
            </a:extLst>
          </p:cNvPr>
          <p:cNvSpPr txBox="1"/>
          <p:nvPr/>
        </p:nvSpPr>
        <p:spPr>
          <a:xfrm>
            <a:off x="-13666" y="4962525"/>
            <a:ext cx="6274766" cy="692497"/>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Strong U.S. job growth (130,000 added; unemployment 4.3%) and easing inflation (2.4% YoY) point to a resilient economy. The Federal Reserve is likely to delay rate cuts amid mixed signals from consumer spending.</a:t>
            </a:r>
            <a:endParaRPr lang="en-GB" altLang="en-US" sz="1300" dirty="0">
              <a:latin typeface="Corbel" panose="020B05030202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7461" b="24824"/>
          <a:stretch>
            <a:fillRect/>
          </a:stretch>
        </p:blipFill>
        <p:spPr>
          <a:xfrm>
            <a:off x="2732908" y="-88012"/>
            <a:ext cx="1807315" cy="1123988"/>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602" y="653579"/>
            <a:ext cx="1295228" cy="857562"/>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3525245834"/>
              </p:ext>
            </p:extLst>
          </p:nvPr>
        </p:nvGraphicFramePr>
        <p:xfrm>
          <a:off x="7589559" y="5933266"/>
          <a:ext cx="3002915" cy="1400838"/>
        </p:xfrm>
        <a:graphic>
          <a:graphicData uri="http://schemas.openxmlformats.org/drawingml/2006/table">
            <a:tbl>
              <a:tblPr firstRow="1" bandRow="1">
                <a:tableStyleId>{7E9639D4-E3E2-4D34-9284-5A2195B3D0D7}</a:tableStyleId>
              </a:tblPr>
              <a:tblGrid>
                <a:gridCol w="892362">
                  <a:extLst>
                    <a:ext uri="{9D8B030D-6E8A-4147-A177-3AD203B41FA5}">
                      <a16:colId xmlns:a16="http://schemas.microsoft.com/office/drawing/2014/main" val="20000"/>
                    </a:ext>
                  </a:extLst>
                </a:gridCol>
                <a:gridCol w="872279">
                  <a:extLst>
                    <a:ext uri="{9D8B030D-6E8A-4147-A177-3AD203B41FA5}">
                      <a16:colId xmlns:a16="http://schemas.microsoft.com/office/drawing/2014/main" val="20001"/>
                    </a:ext>
                  </a:extLst>
                </a:gridCol>
                <a:gridCol w="1238274">
                  <a:extLst>
                    <a:ext uri="{9D8B030D-6E8A-4147-A177-3AD203B41FA5}">
                      <a16:colId xmlns:a16="http://schemas.microsoft.com/office/drawing/2014/main" val="20002"/>
                    </a:ext>
                  </a:extLst>
                </a:gridCol>
              </a:tblGrid>
              <a:tr h="372706">
                <a:tc>
                  <a:txBody>
                    <a:bodyPr/>
                    <a:lstStyle/>
                    <a:p>
                      <a:r>
                        <a:rPr lang="en-GB" sz="1200" b="1" dirty="0">
                          <a:solidFill>
                            <a:schemeClr val="tx1"/>
                          </a:solidFill>
                          <a:latin typeface="Corbel" panose="020B0503020204020204" pitchFamily="34" charset="0"/>
                        </a:rPr>
                        <a:t>FTSE 100</a:t>
                      </a:r>
                      <a:endParaRPr lang="en-US" sz="1200" b="1" dirty="0">
                        <a:solidFill>
                          <a:schemeClr val="tx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200" b="1" i="0" u="none" strike="noStrike" dirty="0">
                          <a:solidFill>
                            <a:srgbClr val="171717"/>
                          </a:solidFill>
                          <a:effectLst/>
                          <a:latin typeface="Corbel" panose="020B0503020204020204" pitchFamily="34" charset="0"/>
                        </a:rPr>
                        <a:t>10,436.06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b="1" i="0" u="none" strike="noStrike" dirty="0">
                          <a:solidFill>
                            <a:schemeClr val="tx1"/>
                          </a:solidFill>
                          <a:effectLst/>
                          <a:latin typeface="Corbel" panose="020B0503020204020204" pitchFamily="34" charset="0"/>
                          <a:ea typeface="+mn-ea"/>
                          <a:cs typeface="+mn-cs"/>
                        </a:rPr>
                        <a:t>0.74%</a:t>
                      </a:r>
                      <a:r>
                        <a:rPr lang="en-US" sz="1200" b="1" i="0" u="none" strike="noStrike" dirty="0">
                          <a:solidFill>
                            <a:srgbClr val="FF0000"/>
                          </a:solidFill>
                          <a:effectLst/>
                          <a:latin typeface="Corbel" panose="020B0503020204020204" pitchFamily="34" charset="0"/>
                          <a:ea typeface="+mn-ea"/>
                          <a:cs typeface="+mn-cs"/>
                        </a:rPr>
                        <a:t> </a:t>
                      </a:r>
                      <a:r>
                        <a:rPr lang="en-US" sz="1200" dirty="0">
                          <a:solidFill>
                            <a:srgbClr val="00B050"/>
                          </a:solidFill>
                          <a:latin typeface="Corbel" panose="020B0503020204020204" pitchFamily="34" charset="0"/>
                          <a:sym typeface="Wingdings 3" panose="05040102010807070707" pitchFamily="18" charset="2"/>
                        </a:rPr>
                        <a:t></a:t>
                      </a:r>
                      <a:r>
                        <a:rPr lang="en-GB" sz="1200" dirty="0">
                          <a:latin typeface="Corbel" panose="020B0503020204020204" pitchFamily="34" charset="0"/>
                          <a:sym typeface="+mn-ea"/>
                        </a:rPr>
                        <a:t> </a:t>
                      </a:r>
                      <a:endParaRPr lang="en-US" sz="1200" b="1" i="0" u="none" strike="noStrike" dirty="0">
                        <a:solidFill>
                          <a:srgbClr val="FF0000"/>
                        </a:solidFill>
                        <a:effectLst/>
                        <a:latin typeface="Corbel" panose="020B0503020204020204" pitchFamily="34"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9918">
                <a:tc>
                  <a:txBody>
                    <a:bodyPr/>
                    <a:lstStyle/>
                    <a:p>
                      <a:r>
                        <a:rPr lang="en-GB" sz="1200" b="1" dirty="0">
                          <a:latin typeface="Corbel" panose="020B0503020204020204" pitchFamily="34" charset="0"/>
                        </a:rPr>
                        <a:t>DAX index</a:t>
                      </a:r>
                      <a:endParaRPr lang="en-US" sz="1200" b="1"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24,914.88</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0.78% </a:t>
                      </a:r>
                      <a:r>
                        <a:rPr lang="en-US" sz="1200" dirty="0">
                          <a:solidFill>
                            <a:srgbClr val="00B050"/>
                          </a:solidFill>
                          <a:latin typeface="Corbel" panose="020B0503020204020204" pitchFamily="34" charset="0"/>
                          <a:sym typeface="Wingdings 3" panose="05040102010807070707" pitchFamily="18" charset="2"/>
                        </a:rPr>
                        <a:t></a:t>
                      </a:r>
                      <a:endParaRPr lang="en-US" sz="1200"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5508">
                <a:tc>
                  <a:txBody>
                    <a:bodyPr/>
                    <a:lstStyle/>
                    <a:p>
                      <a:r>
                        <a:rPr lang="en-GB" sz="1200" b="1" dirty="0">
                          <a:latin typeface="Corbel" panose="020B0503020204020204" pitchFamily="34" charset="0"/>
                        </a:rPr>
                        <a:t>CAC 40</a:t>
                      </a:r>
                      <a:endParaRPr lang="en-US" sz="1200" b="1" dirty="0">
                        <a:latin typeface="Corbel" panose="020B0503020204020204" pitchFamily="34" charset="0"/>
                      </a:endParaRPr>
                    </a:p>
                  </a:txBody>
                  <a:tcPr anchor="ctr">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8,309.98</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0.46% </a:t>
                      </a:r>
                      <a:r>
                        <a:rPr lang="en-US" sz="1200" dirty="0">
                          <a:solidFill>
                            <a:srgbClr val="00B050"/>
                          </a:solidFill>
                          <a:latin typeface="Corbel" panose="020B0503020204020204" pitchFamily="34" charset="0"/>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2"/>
                  </a:ext>
                </a:extLst>
              </a:tr>
              <a:tr h="372706">
                <a:tc>
                  <a:txBody>
                    <a:bodyPr/>
                    <a:lstStyle/>
                    <a:p>
                      <a:r>
                        <a:rPr lang="en-GB" sz="1200" b="1" dirty="0">
                          <a:latin typeface="Corbel" panose="020B0503020204020204" pitchFamily="34" charset="0"/>
                        </a:rPr>
                        <a:t>FTSE MIB</a:t>
                      </a:r>
                      <a:endParaRPr lang="en-US" sz="1200" b="1" dirty="0">
                        <a:latin typeface="Corbel" panose="020B0503020204020204" pitchFamily="34" charset="0"/>
                      </a:endParaRPr>
                    </a:p>
                  </a:txBody>
                  <a:tcPr anchor="ctr">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45,449.12</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0.97%</a:t>
                      </a:r>
                      <a:r>
                        <a:rPr lang="en-US" sz="1200" b="1" i="0" u="none" strike="noStrike" dirty="0">
                          <a:solidFill>
                            <a:srgbClr val="FF0000"/>
                          </a:solidFill>
                          <a:effectLst/>
                          <a:latin typeface="Corbel" panose="020B0503020204020204" pitchFamily="34" charset="0"/>
                          <a:ea typeface="+mn-ea"/>
                          <a:cs typeface="+mn-cs"/>
                        </a:rPr>
                        <a:t> </a:t>
                      </a:r>
                      <a:r>
                        <a:rPr lang="en-US" sz="1200" b="1" dirty="0">
                          <a:solidFill>
                            <a:srgbClr val="FF000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sym typeface="+mn-ea"/>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3" name="Rectangle: Rounded Corners 2"/>
          <p:cNvSpPr/>
          <p:nvPr/>
        </p:nvSpPr>
        <p:spPr>
          <a:xfrm>
            <a:off x="181343" y="959157"/>
            <a:ext cx="2446716" cy="334521"/>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UK &amp; Eurozone</a:t>
            </a:r>
          </a:p>
        </p:txBody>
      </p:sp>
      <p:sp>
        <p:nvSpPr>
          <p:cNvPr id="4" name="TextBox 3"/>
          <p:cNvSpPr txBox="1"/>
          <p:nvPr/>
        </p:nvSpPr>
        <p:spPr>
          <a:xfrm>
            <a:off x="133165" y="1304925"/>
            <a:ext cx="10501824" cy="307777"/>
          </a:xfrm>
          <a:prstGeom prst="roundRect">
            <a:avLst>
              <a:gd name="adj" fmla="val 0"/>
            </a:avLst>
          </a:prstGeom>
          <a:solidFill>
            <a:schemeClr val="bg1">
              <a:lumMod val="95000"/>
            </a:schemeClr>
          </a:solidFill>
        </p:spPr>
        <p:txBody>
          <a:bodyPr wrap="square">
            <a:spAutoFit/>
          </a:bodyPr>
          <a:lstStyle/>
          <a:p>
            <a:r>
              <a:rPr lang="en-US" sz="1400" b="1" dirty="0">
                <a:latin typeface="Corbel" panose="020B0503020204020204" pitchFamily="34" charset="0"/>
              </a:rPr>
              <a:t>Eurozone Growth Steady, UK Expansion Slows Amid Political Uncertainty</a:t>
            </a:r>
          </a:p>
        </p:txBody>
      </p:sp>
      <p:sp>
        <p:nvSpPr>
          <p:cNvPr id="15" name="TextBox 14"/>
          <p:cNvSpPr txBox="1"/>
          <p:nvPr/>
        </p:nvSpPr>
        <p:spPr>
          <a:xfrm>
            <a:off x="165100" y="4373936"/>
            <a:ext cx="6291104" cy="817189"/>
          </a:xfrm>
          <a:prstGeom prst="rect">
            <a:avLst/>
          </a:prstGeom>
          <a:noFill/>
        </p:spPr>
        <p:txBody>
          <a:bodyPr wrap="square">
            <a:noAutofit/>
          </a:bodyPr>
          <a:lstStyle/>
          <a:p>
            <a:pPr marL="285750" indent="-285750" algn="just">
              <a:buFont typeface="Wingdings" panose="05000000000000000000" pitchFamily="2" charset="2"/>
              <a:buChar char="q"/>
            </a:pPr>
            <a:r>
              <a:rPr lang="en-US" sz="1300" dirty="0">
                <a:highlight>
                  <a:srgbClr val="FFFFFF"/>
                </a:highlight>
                <a:latin typeface="Corbel" panose="020B0503020204020204" pitchFamily="34" charset="0"/>
              </a:rPr>
              <a:t>The Eurozone shows steady but uneven growth with rising employment and moderate inflation, while the UK grows slowly and investor confidence is dampened by political uncertainty.</a:t>
            </a:r>
          </a:p>
        </p:txBody>
      </p:sp>
      <p:sp>
        <p:nvSpPr>
          <p:cNvPr id="19" name="Rectangle: Rounded Corners 18"/>
          <p:cNvSpPr/>
          <p:nvPr/>
        </p:nvSpPr>
        <p:spPr>
          <a:xfrm>
            <a:off x="252808" y="4000832"/>
            <a:ext cx="2414817" cy="2758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27" name="Rectangle: Rounded Corners 26"/>
          <p:cNvSpPr/>
          <p:nvPr/>
        </p:nvSpPr>
        <p:spPr>
          <a:xfrm>
            <a:off x="45297" y="5173510"/>
            <a:ext cx="7349609" cy="32241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500" b="1" i="0" u="none" strike="noStrike" dirty="0">
                <a:solidFill>
                  <a:schemeClr val="tx1"/>
                </a:solidFill>
                <a:effectLst/>
                <a:latin typeface="Corbel" panose="020B0503020204020204" pitchFamily="34" charset="0"/>
              </a:rPr>
              <a:t>STOXX Europe 600 Ends Week Flat Amid Mixed Global Signals</a:t>
            </a:r>
          </a:p>
        </p:txBody>
      </p:sp>
      <p:sp>
        <p:nvSpPr>
          <p:cNvPr id="28" name="TextBox 27"/>
          <p:cNvSpPr txBox="1"/>
          <p:nvPr/>
        </p:nvSpPr>
        <p:spPr>
          <a:xfrm>
            <a:off x="124551" y="5648325"/>
            <a:ext cx="4103419" cy="1847138"/>
          </a:xfrm>
          <a:prstGeom prst="rect">
            <a:avLst/>
          </a:prstGeom>
          <a:noFill/>
        </p:spPr>
        <p:txBody>
          <a:bodyPr wrap="square" rtlCol="0">
            <a:noAutofit/>
          </a:bodyPr>
          <a:lstStyle/>
          <a:p>
            <a:pPr marL="285750" indent="-285750" algn="just">
              <a:spcAft>
                <a:spcPts val="825"/>
              </a:spcAft>
              <a:buFont typeface="Wingdings" panose="05000000000000000000" pitchFamily="2" charset="2"/>
              <a:buChar char="q"/>
            </a:pPr>
            <a:r>
              <a:rPr lang="en-US" altLang="en-US" sz="1300" b="0" i="0" dirty="0">
                <a:effectLst/>
                <a:latin typeface="Corbel" panose="020B0503020204020204" pitchFamily="34" charset="0"/>
              </a:rPr>
              <a:t>European markets were volatile this week, with the STOXX Europe 600 eking out a 0.09% gain despite hitting a new high. Germany’s DAX rose 0.78%, France’s CAC 40 gained 0.46%, the UK’s FTSE 100 added 0.74%, while Italy’s FTSE MIB declined 0.97%. Investors reacted to stronger-than-expected U.S. jobs data and growing concerns over AI disruption, creating uneven performance across the region.</a:t>
            </a:r>
          </a:p>
        </p:txBody>
      </p:sp>
      <p:sp>
        <p:nvSpPr>
          <p:cNvPr id="29" name="TextBox 28"/>
          <p:cNvSpPr txBox="1"/>
          <p:nvPr/>
        </p:nvSpPr>
        <p:spPr>
          <a:xfrm>
            <a:off x="4519679" y="6057214"/>
            <a:ext cx="2875023" cy="1276890"/>
          </a:xfrm>
          <a:prstGeom prst="rect">
            <a:avLst/>
          </a:prstGeom>
          <a:noFill/>
        </p:spPr>
        <p:txBody>
          <a:bodyPr wrap="square" rtlCol="0">
            <a:noAutofit/>
          </a:bodyPr>
          <a:lstStyle/>
          <a:p>
            <a:pPr marL="171450" indent="-171450" algn="just">
              <a:spcAft>
                <a:spcPts val="300"/>
              </a:spcAft>
              <a:buFont typeface="Wingdings" panose="05000000000000000000" pitchFamily="2" charset="2"/>
              <a:buChar char="q"/>
            </a:pPr>
            <a:r>
              <a:rPr lang="en-US" sz="1300" dirty="0">
                <a:latin typeface="Corbel" panose="020B0503020204020204" pitchFamily="34" charset="0"/>
              </a:rPr>
              <a:t>European markets were driven by strong U.S. jobs data, AI disruption concerns, and uneven country performance, resulting in volatility and a modest net gain for the STOXX Europe 600.</a:t>
            </a:r>
          </a:p>
        </p:txBody>
      </p:sp>
      <p:sp>
        <p:nvSpPr>
          <p:cNvPr id="30" name="Rectangle: Rounded Corners 29"/>
          <p:cNvSpPr/>
          <p:nvPr/>
        </p:nvSpPr>
        <p:spPr>
          <a:xfrm>
            <a:off x="4553722" y="5630710"/>
            <a:ext cx="2875023" cy="322415"/>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31" name="Rectangle: Rounded Corners 30"/>
          <p:cNvSpPr/>
          <p:nvPr/>
        </p:nvSpPr>
        <p:spPr>
          <a:xfrm>
            <a:off x="7576676" y="54917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32"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6" name="TextBox 5"/>
          <p:cNvSpPr txBox="1"/>
          <p:nvPr/>
        </p:nvSpPr>
        <p:spPr>
          <a:xfrm>
            <a:off x="124551" y="1603591"/>
            <a:ext cx="6367597" cy="2369880"/>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The Eurozone economy grew 0.3% in Q4 2025, bringing annual growth to 1.5%, with Spain leading regional expansion. Employment rose 0.2% quarter-over-quarter, though France’s unemployment climbed to 7.9%, highlighting uneven labor market conditions. Meanwhile, German wholesale prices increased 1.2% YoY, driven by metals and food, signaling moderate inflationary pressures across the region.</a:t>
            </a:r>
          </a:p>
          <a:p>
            <a:pPr marL="285750" indent="-285750" algn="just">
              <a:spcAft>
                <a:spcPts val="300"/>
              </a:spcAft>
              <a:buFont typeface="Wingdings" panose="05000000000000000000" pitchFamily="2" charset="2"/>
              <a:buChar char="q"/>
            </a:pPr>
            <a:endParaRPr lang="en-US" altLang="en-US" sz="1300" dirty="0">
              <a:latin typeface="Corbel" panose="020B0503020204020204" pitchFamily="34" charset="0"/>
            </a:endParaRP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The UK economy grew modestly in Q4 2025, with GDP rising 0.1% quarter-over-quarter and 1% year-over-year, as manufacturing expanded but construction declined. Retail sales increased 2.3% YoY in January, their fastest growth since last August, reflecting resilient consumer demand. Political uncertainty surrounding Prime Minister Keir Starmer weighed on investor sentiment, keeping market confidence in check.</a:t>
            </a:r>
          </a:p>
        </p:txBody>
      </p:sp>
      <p:sp>
        <p:nvSpPr>
          <p:cNvPr id="5" name="TextBox 4">
            <a:extLst>
              <a:ext uri="{FF2B5EF4-FFF2-40B4-BE49-F238E27FC236}">
                <a16:creationId xmlns:a16="http://schemas.microsoft.com/office/drawing/2014/main" id="{630BC013-525C-39D4-3020-461F741F6F31}"/>
              </a:ext>
            </a:extLst>
          </p:cNvPr>
          <p:cNvSpPr txBox="1"/>
          <p:nvPr/>
        </p:nvSpPr>
        <p:spPr>
          <a:xfrm>
            <a:off x="6625538" y="4454061"/>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sp>
        <p:nvSpPr>
          <p:cNvPr id="7" name="TextBox 6">
            <a:extLst>
              <a:ext uri="{FF2B5EF4-FFF2-40B4-BE49-F238E27FC236}">
                <a16:creationId xmlns:a16="http://schemas.microsoft.com/office/drawing/2014/main" id="{AC895C96-974A-9A4D-4924-595EC3A76BFB}"/>
              </a:ext>
            </a:extLst>
          </p:cNvPr>
          <p:cNvSpPr txBox="1"/>
          <p:nvPr/>
        </p:nvSpPr>
        <p:spPr>
          <a:xfrm>
            <a:off x="7030150" y="1693800"/>
            <a:ext cx="1609288" cy="246221"/>
          </a:xfrm>
          <a:prstGeom prst="rect">
            <a:avLst/>
          </a:prstGeom>
          <a:noFill/>
        </p:spPr>
        <p:txBody>
          <a:bodyPr wrap="square" rtlCol="0">
            <a:spAutoFit/>
          </a:bodyPr>
          <a:lstStyle/>
          <a:p>
            <a:r>
              <a:rPr lang="en-US" sz="1000" b="1" i="1" dirty="0">
                <a:latin typeface="Corbel" panose="020B0503020204020204" pitchFamily="34" charset="0"/>
              </a:rPr>
              <a:t>Eurozone GDP Growth</a:t>
            </a:r>
          </a:p>
        </p:txBody>
      </p:sp>
      <p:graphicFrame>
        <p:nvGraphicFramePr>
          <p:cNvPr id="2" name="Chart 1">
            <a:extLst>
              <a:ext uri="{FF2B5EF4-FFF2-40B4-BE49-F238E27FC236}">
                <a16:creationId xmlns:a16="http://schemas.microsoft.com/office/drawing/2014/main" id="{E727B8D3-8043-31CE-0519-E8EC32057BAD}"/>
              </a:ext>
            </a:extLst>
          </p:cNvPr>
          <p:cNvGraphicFramePr/>
          <p:nvPr>
            <p:extLst>
              <p:ext uri="{D42A27DB-BD31-4B8C-83A1-F6EECF244321}">
                <p14:modId xmlns:p14="http://schemas.microsoft.com/office/powerpoint/2010/main" val="1845205700"/>
              </p:ext>
            </p:extLst>
          </p:nvPr>
        </p:nvGraphicFramePr>
        <p:xfrm>
          <a:off x="6541692" y="1848571"/>
          <a:ext cx="3898900" cy="255733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sp>
        <p:nvSpPr>
          <p:cNvPr id="12" name="TextBox 11"/>
          <p:cNvSpPr txBox="1"/>
          <p:nvPr/>
        </p:nvSpPr>
        <p:spPr>
          <a:xfrm>
            <a:off x="98039" y="1742917"/>
            <a:ext cx="5988945" cy="2213623"/>
          </a:xfrm>
          <a:prstGeom prst="rect">
            <a:avLst/>
          </a:prstGeom>
          <a:noFill/>
        </p:spPr>
        <p:txBody>
          <a:bodyPr wrap="square" rtlCol="0">
            <a:no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China’s consumer inflation eased to 0.2% YoY in January, while producer prices remained in deflation for the 40th consecutive month, reflecting ongoing disinflationary pressures. The property market showed tentative stabilization, with resale home prices falling 0.54% and new home prices down 0.4%, marking smaller declines than previous months. The People’s Bank of China pledged a moderately loose monetary policy in 2026, signaling potential further rate and reserve requirement cuts to support domestic demand and key sectors.</a:t>
            </a:r>
          </a:p>
          <a:p>
            <a:pPr marL="285750" indent="-285750" algn="just">
              <a:buFont typeface="Wingdings" panose="05000000000000000000" pitchFamily="2" charset="2"/>
              <a:buChar char="q"/>
            </a:pPr>
            <a:endParaRPr lang="en-US" altLang="en-US" sz="1300" dirty="0">
              <a:latin typeface="Corbel" panose="020B0503020204020204" pitchFamily="34" charset="0"/>
            </a:endParaRPr>
          </a:p>
          <a:p>
            <a:pPr marL="285750" indent="-285750" algn="just">
              <a:buFont typeface="Wingdings" panose="05000000000000000000" pitchFamily="2" charset="2"/>
              <a:buChar char="q"/>
            </a:pPr>
            <a:r>
              <a:rPr lang="en-US" altLang="en-US" sz="1300" dirty="0">
                <a:latin typeface="Corbel" panose="020B0503020204020204" pitchFamily="34" charset="0"/>
              </a:rPr>
              <a:t>Chinese stocks ended the week modestly higher, with the CSI 300 up 0.39% and Shanghai Composite up 0.43%, as investors positioned cautiously ahead of the Lunar New Year holidays.</a:t>
            </a:r>
          </a:p>
          <a:p>
            <a:pPr algn="just"/>
            <a:br>
              <a:rPr lang="en-US" altLang="en-US" sz="1300" dirty="0">
                <a:latin typeface="Corbel" panose="020B0503020204020204" pitchFamily="34" charset="0"/>
              </a:rPr>
            </a:br>
            <a:endParaRPr lang="en-US" altLang="en-US" sz="1300" dirty="0">
              <a:latin typeface="Corbel" panose="020B0503020204020204" pitchFamily="34" charset="0"/>
            </a:endParaRPr>
          </a:p>
        </p:txBody>
      </p:sp>
      <p:sp>
        <p:nvSpPr>
          <p:cNvPr id="6" name="TextBox 5"/>
          <p:cNvSpPr txBox="1"/>
          <p:nvPr/>
        </p:nvSpPr>
        <p:spPr>
          <a:xfrm>
            <a:off x="43960" y="4393882"/>
            <a:ext cx="6043024" cy="492443"/>
          </a:xfrm>
          <a:prstGeom prst="rect">
            <a:avLst/>
          </a:prstGeom>
          <a:noFill/>
        </p:spPr>
        <p:txBody>
          <a:bodyPr wrap="square">
            <a:spAutoFit/>
          </a:bodyPr>
          <a:lstStyle/>
          <a:p>
            <a:pPr marL="285750" indent="-285750" algn="just">
              <a:buFont typeface="Wingdings" panose="05000000000000000000" pitchFamily="2" charset="2"/>
              <a:buChar char="q"/>
            </a:pPr>
            <a:r>
              <a:rPr lang="en-US" sz="1300" dirty="0">
                <a:latin typeface="Corbel" panose="020B0503020204020204" pitchFamily="34" charset="0"/>
              </a:rPr>
              <a:t>Investors can expect modest stock market gains ahead of the Lunar New Year, supported by the People’s Bank of China’s accommodative policies.</a:t>
            </a:r>
            <a:endParaRPr lang="en-US" sz="1300" i="0" dirty="0">
              <a:effectLst/>
              <a:latin typeface="Corbel" panose="020B0503020204020204" pitchFamily="34" charset="0"/>
            </a:endParaRPr>
          </a:p>
        </p:txBody>
      </p:sp>
      <p:sp>
        <p:nvSpPr>
          <p:cNvPr id="7" name="Rectangle: Rounded Corners 6"/>
          <p:cNvSpPr/>
          <p:nvPr/>
        </p:nvSpPr>
        <p:spPr>
          <a:xfrm>
            <a:off x="264883" y="4077031"/>
            <a:ext cx="2414817" cy="27589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 </a:t>
            </a:r>
          </a:p>
        </p:txBody>
      </p:sp>
      <p:sp>
        <p:nvSpPr>
          <p:cNvPr id="22" name="TextBox 21"/>
          <p:cNvSpPr txBox="1"/>
          <p:nvPr/>
        </p:nvSpPr>
        <p:spPr>
          <a:xfrm>
            <a:off x="160421" y="1347060"/>
            <a:ext cx="10094013" cy="357545"/>
          </a:xfrm>
          <a:prstGeom prst="roundRect">
            <a:avLst/>
          </a:prstGeom>
          <a:solidFill>
            <a:schemeClr val="bg1">
              <a:lumMod val="95000"/>
            </a:schemeClr>
          </a:solidFill>
        </p:spPr>
        <p:txBody>
          <a:bodyPr wrap="square">
            <a:spAutoFit/>
          </a:bodyPr>
          <a:lstStyle/>
          <a:p>
            <a:pPr algn="l">
              <a:spcAft>
                <a:spcPts val="1125"/>
              </a:spcAft>
            </a:pPr>
            <a:r>
              <a:rPr lang="en-US" altLang="en-US" sz="1500" b="1" i="0" dirty="0">
                <a:solidFill>
                  <a:srgbClr val="000000"/>
                </a:solidFill>
                <a:effectLst/>
                <a:latin typeface="Corbel" panose="020B0503020204020204" pitchFamily="34" charset="0"/>
              </a:rPr>
              <a:t>China Faces Persistent Deflation, Stocks Edge Up Amid Policy Support</a:t>
            </a:r>
          </a:p>
        </p:txBody>
      </p:sp>
      <p:sp>
        <p:nvSpPr>
          <p:cNvPr id="3" name="Rectangle: Rounded Corners 2"/>
          <p:cNvSpPr/>
          <p:nvPr/>
        </p:nvSpPr>
        <p:spPr>
          <a:xfrm>
            <a:off x="156977" y="960927"/>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Asia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700" y="669927"/>
            <a:ext cx="1098204" cy="823654"/>
          </a:xfrm>
          <a:prstGeom prst="rect">
            <a:avLst/>
          </a:prstGeom>
        </p:spPr>
      </p:pic>
      <p:sp>
        <p:nvSpPr>
          <p:cNvPr id="2" name="Title 1"/>
          <p:cNvSpPr txBox="1"/>
          <p:nvPr/>
        </p:nvSpPr>
        <p:spPr>
          <a:xfrm>
            <a:off x="11867" y="130837"/>
            <a:ext cx="3125297" cy="38471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5" name="TextBox 4"/>
          <p:cNvSpPr txBox="1"/>
          <p:nvPr/>
        </p:nvSpPr>
        <p:spPr>
          <a:xfrm>
            <a:off x="66599" y="5495925"/>
            <a:ext cx="6256678" cy="189282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Following the Liberal Democratic Party (LDP) election victory, the 10-year Japanese government bond yield settled at 1.23%, little changed from the prior week, as investors welcomed assurances on funding consumption tax cuts without new debt. The yen strengthened to around JPY 153/USD after government verbal intervention emphasizing policy discipline. Meanwhile, real wages fell 0.1% YoY in December, highlighting ongoing pressure on household incomes despite stable monetary and fiscal conditions.</a:t>
            </a:r>
          </a:p>
          <a:p>
            <a:pPr marL="285750" indent="-285750" algn="just">
              <a:buFont typeface="Wingdings" panose="05000000000000000000" pitchFamily="2" charset="2"/>
              <a:buChar char="q"/>
            </a:pPr>
            <a:r>
              <a:rPr lang="en-US" altLang="en-US" sz="1300" dirty="0">
                <a:latin typeface="Corbel" panose="020B0503020204020204" pitchFamily="34" charset="0"/>
              </a:rPr>
              <a:t>Japanese stocks surged after the LDP’s landslide victory fueled expectations of aggressive fiscal stimulus, tax cuts, and higher defense spending.</a:t>
            </a:r>
          </a:p>
        </p:txBody>
      </p:sp>
      <p:sp>
        <p:nvSpPr>
          <p:cNvPr id="29" name="Rectangle: Rounded Corners 28"/>
          <p:cNvSpPr/>
          <p:nvPr/>
        </p:nvSpPr>
        <p:spPr>
          <a:xfrm>
            <a:off x="6460320" y="5607308"/>
            <a:ext cx="2414817" cy="30348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14" name="TextBox 13"/>
          <p:cNvSpPr txBox="1"/>
          <p:nvPr/>
        </p:nvSpPr>
        <p:spPr>
          <a:xfrm>
            <a:off x="11867" y="4886325"/>
            <a:ext cx="6508354" cy="578882"/>
          </a:xfrm>
          <a:prstGeom prst="roundRect">
            <a:avLst/>
          </a:prstGeom>
          <a:solidFill>
            <a:schemeClr val="bg1">
              <a:lumMod val="95000"/>
            </a:schemeClr>
          </a:solidFill>
        </p:spPr>
        <p:txBody>
          <a:bodyPr wrap="square">
            <a:spAutoFit/>
          </a:bodyPr>
          <a:lstStyle/>
          <a:p>
            <a:r>
              <a:rPr lang="en-US" sz="1400" b="1" dirty="0">
                <a:latin typeface="Corbel" panose="020B0503020204020204" pitchFamily="34" charset="0"/>
              </a:rPr>
              <a:t>Yen Strengthens and Wages Slip as Bond Yields Steady; Stocks Surge on LDP’s Landslide Victory</a:t>
            </a:r>
          </a:p>
        </p:txBody>
      </p:sp>
      <p:sp>
        <p:nvSpPr>
          <p:cNvPr id="11" name="TextBox 10"/>
          <p:cNvSpPr txBox="1"/>
          <p:nvPr/>
        </p:nvSpPr>
        <p:spPr>
          <a:xfrm>
            <a:off x="6418360" y="5910792"/>
            <a:ext cx="3760639" cy="1345272"/>
          </a:xfrm>
          <a:prstGeom prst="rect">
            <a:avLst/>
          </a:prstGeom>
          <a:noFill/>
        </p:spPr>
        <p:txBody>
          <a:bodyPr wrap="square">
            <a:no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Japan’s economic and market momentum was driven by the LDP’s decisive election victory, which boosted expectations of aggressive fiscal stimulus and higher defense spending, alongside a strengthening yen and stable bond yields that reassured investors.</a:t>
            </a:r>
            <a:endParaRPr lang="en-GB" altLang="en-US" sz="1300" dirty="0">
              <a:latin typeface="Corbel" panose="020B0503020204020204" pitchFamily="34" charset="0"/>
            </a:endParaRPr>
          </a:p>
        </p:txBody>
      </p:sp>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785938023"/>
              </p:ext>
            </p:extLst>
          </p:nvPr>
        </p:nvGraphicFramePr>
        <p:xfrm>
          <a:off x="6615304" y="4404406"/>
          <a:ext cx="3760640" cy="1119692"/>
        </p:xfrm>
        <a:graphic>
          <a:graphicData uri="http://schemas.openxmlformats.org/drawingml/2006/table">
            <a:tbl>
              <a:tblPr firstRow="1" bandRow="1">
                <a:tableStyleId>{7E9639D4-E3E2-4D34-9284-5A2195B3D0D7}</a:tableStyleId>
              </a:tblPr>
              <a:tblGrid>
                <a:gridCol w="1479110">
                  <a:extLst>
                    <a:ext uri="{9D8B030D-6E8A-4147-A177-3AD203B41FA5}">
                      <a16:colId xmlns:a16="http://schemas.microsoft.com/office/drawing/2014/main" val="20000"/>
                    </a:ext>
                  </a:extLst>
                </a:gridCol>
                <a:gridCol w="1223174">
                  <a:extLst>
                    <a:ext uri="{9D8B030D-6E8A-4147-A177-3AD203B41FA5}">
                      <a16:colId xmlns:a16="http://schemas.microsoft.com/office/drawing/2014/main" val="20001"/>
                    </a:ext>
                  </a:extLst>
                </a:gridCol>
                <a:gridCol w="1058356">
                  <a:extLst>
                    <a:ext uri="{9D8B030D-6E8A-4147-A177-3AD203B41FA5}">
                      <a16:colId xmlns:a16="http://schemas.microsoft.com/office/drawing/2014/main" val="20002"/>
                    </a:ext>
                  </a:extLst>
                </a:gridCol>
              </a:tblGrid>
              <a:tr h="458609">
                <a:tc>
                  <a:txBody>
                    <a:bodyPr/>
                    <a:lstStyle/>
                    <a:p>
                      <a:r>
                        <a:rPr lang="en-GB" sz="1200" b="1" dirty="0">
                          <a:solidFill>
                            <a:schemeClr val="tx1"/>
                          </a:solidFill>
                          <a:latin typeface="Corbel" panose="020B0503020204020204" pitchFamily="34" charset="0"/>
                        </a:rPr>
                        <a:t>Shanghai Composite</a:t>
                      </a:r>
                      <a:endParaRPr lang="en-US" sz="1200" b="1" dirty="0">
                        <a:solidFill>
                          <a:schemeClr val="tx1"/>
                        </a:solidFill>
                        <a:latin typeface="Corbel" panose="020B0503020204020204" pitchFamily="34" charset="0"/>
                      </a:endParaRPr>
                    </a:p>
                  </a:txBody>
                  <a:tcPr marL="100585" marR="1005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en-US" sz="1400" b="0" i="0" u="none" strike="noStrike" dirty="0">
                          <a:solidFill>
                            <a:srgbClr val="171717"/>
                          </a:solidFill>
                          <a:effectLst/>
                          <a:latin typeface="Corbel" panose="020B0503020204020204" pitchFamily="34" charset="0"/>
                        </a:rPr>
                        <a:t>4,084.81</a:t>
                      </a:r>
                    </a:p>
                    <a:p>
                      <a:pPr algn="r" fontAlgn="b"/>
                      <a:endParaRPr lang="en-US" altLang="en-US" sz="1400" b="0" i="0" u="none" strike="noStrike" dirty="0">
                        <a:solidFill>
                          <a:srgbClr val="171717"/>
                        </a:solidFill>
                        <a:effectLst/>
                        <a:latin typeface="Corbel" panose="020B0503020204020204" pitchFamily="34" charset="0"/>
                      </a:endParaRPr>
                    </a:p>
                  </a:txBody>
                  <a:tcPr marL="15342" marR="15342"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b="1" i="0" dirty="0">
                          <a:solidFill>
                            <a:schemeClr val="tx1"/>
                          </a:solidFill>
                          <a:effectLst/>
                          <a:latin typeface="Corbel" panose="020B0503020204020204" pitchFamily="34" charset="0"/>
                          <a:ea typeface="+mn-ea"/>
                          <a:cs typeface="+mn-cs"/>
                        </a:rPr>
                        <a:t>0.43%</a:t>
                      </a:r>
                      <a:r>
                        <a:rPr lang="en-GB" sz="1400" b="1" dirty="0">
                          <a:solidFill>
                            <a:srgbClr val="FF0000"/>
                          </a:solidFill>
                          <a:latin typeface="Corbel" panose="020B0503020204020204" pitchFamily="34" charset="0"/>
                        </a:rPr>
                        <a:t>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5982">
                <a:tc>
                  <a:txBody>
                    <a:bodyPr/>
                    <a:lstStyle/>
                    <a:p>
                      <a:r>
                        <a:rPr lang="en-GB" sz="1200" b="1" dirty="0">
                          <a:solidFill>
                            <a:schemeClr val="tx1"/>
                          </a:solidFill>
                          <a:latin typeface="Corbel" panose="020B0503020204020204" pitchFamily="34" charset="0"/>
                        </a:rPr>
                        <a:t>Hang Seng Index</a:t>
                      </a:r>
                      <a:endParaRPr lang="en-US" sz="1200" b="1" dirty="0">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tc>
                  <a:txBody>
                    <a:bodyPr/>
                    <a:lstStyle/>
                    <a:p>
                      <a:pPr algn="r" fontAlgn="ctr"/>
                      <a:r>
                        <a:rPr lang="en-US" altLang="en-US" sz="1400" b="0" i="0" u="none" strike="noStrike" dirty="0">
                          <a:solidFill>
                            <a:srgbClr val="171717"/>
                          </a:solidFill>
                          <a:effectLst/>
                          <a:latin typeface="Corbel" panose="020B0503020204020204" pitchFamily="34" charset="0"/>
                        </a:rPr>
                        <a:t>26,560.48</a:t>
                      </a:r>
                    </a:p>
                  </a:txBody>
                  <a:tcPr marL="15342" marR="15342" marT="9525" marB="0" anchor="ctr">
                    <a:lnT w="12700" cap="flat" cmpd="sng" algn="ctr">
                      <a:solidFill>
                        <a:schemeClr val="tx1"/>
                      </a:solidFill>
                      <a:prstDash val="solid"/>
                      <a:round/>
                      <a:headEnd type="none" w="med" len="med"/>
                      <a:tailEnd type="none" w="med" len="med"/>
                    </a:lnT>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u="none" strike="noStrike" dirty="0">
                          <a:solidFill>
                            <a:schemeClr val="tx1"/>
                          </a:solidFill>
                          <a:effectLst/>
                          <a:latin typeface="Corbel" panose="020B0503020204020204" pitchFamily="34" charset="0"/>
                          <a:ea typeface="+mn-ea"/>
                          <a:cs typeface="+mn-cs"/>
                        </a:rPr>
                        <a:t>3.24%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b="1" dirty="0">
                        <a:solidFill>
                          <a:srgbClr val="FF0000"/>
                        </a:solidFill>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5101">
                <a:tc>
                  <a:txBody>
                    <a:bodyPr/>
                    <a:lstStyle/>
                    <a:p>
                      <a:r>
                        <a:rPr lang="en-GB" sz="1200" b="1" dirty="0">
                          <a:latin typeface="Corbel" panose="020B0503020204020204" pitchFamily="34" charset="0"/>
                        </a:rPr>
                        <a:t>Nikkei 225 index</a:t>
                      </a:r>
                      <a:endParaRPr lang="en-US" sz="1200" b="1" dirty="0">
                        <a:latin typeface="Corbel" panose="020B0503020204020204" pitchFamily="34" charset="0"/>
                      </a:endParaRPr>
                    </a:p>
                  </a:txBody>
                  <a:tcPr marL="100585" marR="100585" anchor="ctr">
                    <a:noFill/>
                  </a:tcPr>
                </a:tc>
                <a:tc>
                  <a:txBody>
                    <a:bodyPr/>
                    <a:lstStyle/>
                    <a:p>
                      <a:pPr algn="r"/>
                      <a:r>
                        <a:rPr lang="en-US" altLang="en-US" sz="1400" dirty="0">
                          <a:latin typeface="Corbel" panose="020B0503020204020204" pitchFamily="34" charset="0"/>
                        </a:rPr>
                        <a:t>  56,954.81</a:t>
                      </a:r>
                    </a:p>
                  </a:txBody>
                  <a:tcPr marL="100585" marR="100585" anchor="ctr">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dirty="0">
                          <a:solidFill>
                            <a:schemeClr val="tx1"/>
                          </a:solidFill>
                          <a:effectLst/>
                          <a:latin typeface="Corbel" panose="020B0503020204020204" pitchFamily="34" charset="0"/>
                          <a:ea typeface="+mn-ea"/>
                          <a:cs typeface="+mn-cs"/>
                        </a:rPr>
                        <a:t>4.96% </a:t>
                      </a: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endParaRPr>
                    </a:p>
                  </a:txBody>
                  <a:tcPr marL="100585" marR="100585" anchor="ctr">
                    <a:noFill/>
                  </a:tcPr>
                </a:tc>
                <a:extLst>
                  <a:ext uri="{0D108BD9-81ED-4DB2-BD59-A6C34878D82A}">
                    <a16:rowId xmlns:a16="http://schemas.microsoft.com/office/drawing/2014/main" val="10002"/>
                  </a:ext>
                </a:extLst>
              </a:tr>
            </a:tbl>
          </a:graphicData>
        </a:graphic>
      </p:graphicFrame>
      <p:sp>
        <p:nvSpPr>
          <p:cNvPr id="16" name="TextBox 15">
            <a:extLst>
              <a:ext uri="{FF2B5EF4-FFF2-40B4-BE49-F238E27FC236}">
                <a16:creationId xmlns:a16="http://schemas.microsoft.com/office/drawing/2014/main" id="{0225EC8D-AA36-2D1A-FC74-247174A9B9A5}"/>
              </a:ext>
            </a:extLst>
          </p:cNvPr>
          <p:cNvSpPr txBox="1"/>
          <p:nvPr/>
        </p:nvSpPr>
        <p:spPr>
          <a:xfrm>
            <a:off x="6505818" y="1794748"/>
            <a:ext cx="2955682" cy="292388"/>
          </a:xfrm>
          <a:prstGeom prst="rect">
            <a:avLst/>
          </a:prstGeom>
          <a:noFill/>
        </p:spPr>
        <p:txBody>
          <a:bodyPr wrap="square" rtlCol="0">
            <a:spAutoFit/>
          </a:bodyPr>
          <a:lstStyle/>
          <a:p>
            <a:r>
              <a:rPr lang="en-US" sz="1300" b="1" dirty="0">
                <a:latin typeface="Corbel" panose="020B0503020204020204" pitchFamily="34" charset="0"/>
              </a:rPr>
              <a:t>China Foreign Exchange Reserves</a:t>
            </a:r>
          </a:p>
        </p:txBody>
      </p:sp>
      <p:graphicFrame>
        <p:nvGraphicFramePr>
          <p:cNvPr id="10" name="Chart 9">
            <a:extLst>
              <a:ext uri="{FF2B5EF4-FFF2-40B4-BE49-F238E27FC236}">
                <a16:creationId xmlns:a16="http://schemas.microsoft.com/office/drawing/2014/main" id="{66FA8B12-BF0E-C7F4-AB30-A9680A1C6646}"/>
              </a:ext>
            </a:extLst>
          </p:cNvPr>
          <p:cNvGraphicFramePr>
            <a:graphicFrameLocks/>
          </p:cNvGraphicFramePr>
          <p:nvPr>
            <p:extLst>
              <p:ext uri="{D42A27DB-BD31-4B8C-83A1-F6EECF244321}">
                <p14:modId xmlns:p14="http://schemas.microsoft.com/office/powerpoint/2010/main" val="1881907215"/>
              </p:ext>
            </p:extLst>
          </p:nvPr>
        </p:nvGraphicFramePr>
        <p:xfrm>
          <a:off x="6413140" y="2078937"/>
          <a:ext cx="4057887" cy="232933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898900" y="7363423"/>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6</a:t>
            </a:fld>
            <a:endParaRPr sz="1750" b="1" dirty="0">
              <a:solidFill>
                <a:schemeClr val="bg1"/>
              </a:solidFill>
              <a:latin typeface="Corbel" panose="020B0503020204020204" pitchFamily="34" charset="0"/>
            </a:endParaRPr>
          </a:p>
        </p:txBody>
      </p:sp>
      <p:sp>
        <p:nvSpPr>
          <p:cNvPr id="8"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AFRICAN Economy</a:t>
            </a:r>
          </a:p>
        </p:txBody>
      </p:sp>
      <p:pic>
        <p:nvPicPr>
          <p:cNvPr id="11" name="Picture 10"/>
          <p:cNvPicPr>
            <a:picLocks noChangeAspect="1"/>
          </p:cNvPicPr>
          <p:nvPr/>
        </p:nvPicPr>
        <p:blipFill rotWithShape="1">
          <a:blip r:embed="rId2"/>
          <a:srcRect l="19209" r="17763" b="5578"/>
          <a:stretch>
            <a:fillRect/>
          </a:stretch>
        </p:blipFill>
        <p:spPr>
          <a:xfrm>
            <a:off x="2832100" y="105250"/>
            <a:ext cx="914400" cy="820328"/>
          </a:xfrm>
          <a:prstGeom prst="rect">
            <a:avLst/>
          </a:prstGeom>
        </p:spPr>
      </p:pic>
      <p:sp>
        <p:nvSpPr>
          <p:cNvPr id="2" name="TextBox 1"/>
          <p:cNvSpPr txBox="1"/>
          <p:nvPr/>
        </p:nvSpPr>
        <p:spPr>
          <a:xfrm>
            <a:off x="124938" y="1059823"/>
            <a:ext cx="10152687" cy="323165"/>
          </a:xfrm>
          <a:prstGeom prst="rect">
            <a:avLst/>
          </a:prstGeom>
          <a:solidFill>
            <a:schemeClr val="bg1">
              <a:lumMod val="95000"/>
            </a:schemeClr>
          </a:solidFill>
        </p:spPr>
        <p:txBody>
          <a:bodyPr wrap="square" rtlCol="0">
            <a:spAutoFit/>
          </a:bodyPr>
          <a:lstStyle/>
          <a:p>
            <a:pPr algn="l">
              <a:lnSpc>
                <a:spcPts val="1800"/>
              </a:lnSpc>
            </a:pPr>
            <a:r>
              <a:rPr lang="en-US" altLang="en-GB" sz="1500" b="1" i="0" strike="noStrike" dirty="0">
                <a:effectLst/>
                <a:latin typeface="Corbel" panose="020B0503020204020204" pitchFamily="34" charset="0"/>
              </a:rPr>
              <a:t>Inflation Eases to 10.1%; EU Grants €125m for Renewable Energy</a:t>
            </a:r>
            <a:endParaRPr lang="en-GB" altLang="en-GB" sz="1500" b="1" i="0" strike="noStrike" dirty="0">
              <a:effectLst/>
              <a:latin typeface="Corbel" panose="020B0503020204020204" pitchFamily="34" charset="0"/>
            </a:endParaRPr>
          </a:p>
        </p:txBody>
      </p:sp>
      <p:sp>
        <p:nvSpPr>
          <p:cNvPr id="3" name="TextBox 2"/>
          <p:cNvSpPr txBox="1"/>
          <p:nvPr/>
        </p:nvSpPr>
        <p:spPr>
          <a:xfrm>
            <a:off x="2222500" y="1450322"/>
            <a:ext cx="8055125" cy="2462213"/>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Egypt’s annual inflation eased slightly to 10.1% in January 2026, down from 10.3% in December, according to CAPMAS. Monthly inflation rose 1.5%, driven by higher costs in food, housing, fuel, and clothing, while fruit prices fell 2.5%. Despite the moderation, inflation remains elevated, reflecting ongoing pressures on consumer prices.</a:t>
            </a:r>
          </a:p>
          <a:p>
            <a:pPr algn="just"/>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The European Union approved €125 million in grants to strengthen Egypt’s renewable energy sector, with €90 million via the European Investment Bank for electricity network upgrades and €35 million to support Scatec’s green ammonia project in Ain Sokhna.</a:t>
            </a:r>
          </a:p>
          <a:p>
            <a:pPr marL="285750" indent="-285750" algn="just">
              <a:buFont typeface="Wingdings" panose="05000000000000000000" pitchFamily="2" charset="2"/>
              <a:buChar char="q"/>
            </a:pPr>
            <a:r>
              <a:rPr lang="en-US" altLang="en-US" sz="1400" dirty="0">
                <a:latin typeface="Corbel" panose="020B0503020204020204" pitchFamily="34" charset="0"/>
              </a:rPr>
              <a:t>The grants are part of the 2024 EU-Egypt strategic partnership, providing funding, investment guarantees, and technical support for energy transformation. This initiative is expected to accelerate Egypt’s transition to clean energy and strengthen its energy infrastructure.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18336" b="18336"/>
          <a:stretch/>
        </p:blipFill>
        <p:spPr bwMode="auto">
          <a:xfrm>
            <a:off x="161429" y="2143125"/>
            <a:ext cx="1892568" cy="1239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67717B-5A7E-5862-D60E-4AF596CB8B91}"/>
              </a:ext>
            </a:extLst>
          </p:cNvPr>
          <p:cNvSpPr txBox="1"/>
          <p:nvPr/>
        </p:nvSpPr>
        <p:spPr>
          <a:xfrm>
            <a:off x="155481" y="4293371"/>
            <a:ext cx="10152687" cy="321945"/>
          </a:xfrm>
          <a:prstGeom prst="rect">
            <a:avLst/>
          </a:prstGeom>
          <a:solidFill>
            <a:schemeClr val="bg1">
              <a:lumMod val="95000"/>
            </a:schemeClr>
          </a:solidFill>
        </p:spPr>
        <p:txBody>
          <a:bodyPr wrap="square" rtlCol="0">
            <a:spAutoFit/>
          </a:bodyPr>
          <a:lstStyle/>
          <a:p>
            <a:pPr algn="l">
              <a:lnSpc>
                <a:spcPts val="1800"/>
              </a:lnSpc>
            </a:pPr>
            <a:r>
              <a:rPr lang="en-US" altLang="en-GB" sz="1500" b="1" i="0" strike="noStrike" dirty="0">
                <a:effectLst/>
                <a:latin typeface="Corbel" panose="020B0503020204020204" pitchFamily="34" charset="0"/>
              </a:rPr>
              <a:t>Inflation Falls to 3.8% Amid Rising Food Insecurity; Poultry Master Plan Targets Import Reduction by 2026</a:t>
            </a:r>
            <a:endParaRPr lang="en-GB" altLang="en-GB" sz="1500" b="1" i="0" strike="noStrike" dirty="0">
              <a:effectLst/>
              <a:latin typeface="Corbel" panose="020B0503020204020204" pitchFamily="34" charset="0"/>
            </a:endParaRPr>
          </a:p>
        </p:txBody>
      </p:sp>
      <p:sp>
        <p:nvSpPr>
          <p:cNvPr id="7" name="TextBox 6">
            <a:extLst>
              <a:ext uri="{FF2B5EF4-FFF2-40B4-BE49-F238E27FC236}">
                <a16:creationId xmlns:a16="http://schemas.microsoft.com/office/drawing/2014/main" id="{61C13835-C4EA-6C8F-7919-77EC5695FEA3}"/>
              </a:ext>
            </a:extLst>
          </p:cNvPr>
          <p:cNvSpPr txBox="1"/>
          <p:nvPr/>
        </p:nvSpPr>
        <p:spPr>
          <a:xfrm>
            <a:off x="2239058" y="4683870"/>
            <a:ext cx="8055125" cy="2246769"/>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Ghana’s Ministry of Food and Agriculture has launched a poultry sector master plan with Agri-Impact Limited and the Mastercard Foundation, aiming to boost domestic production and cut reliance on imports by 2026. Domestic output currently meets only 18% of chicken consumption, highlighting the urgency of reform. The plan is expected to strengthen competitiveness, attract investment, and create jobs across the poultry value chain</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Ghana’s annual inflation fell to 3.8% in January 2026, the lowest since 2021, marking 13 consecutive months of decline. Despite this macroeconomic improvement, food insecurity remains high at 38.1%, especially among rural and female-headed households. The data highlight a disconnect between overall economic gains and everyday living standards.</a:t>
            </a:r>
          </a:p>
        </p:txBody>
      </p:sp>
      <p:pic>
        <p:nvPicPr>
          <p:cNvPr id="9" name="Picture 2">
            <a:extLst>
              <a:ext uri="{FF2B5EF4-FFF2-40B4-BE49-F238E27FC236}">
                <a16:creationId xmlns:a16="http://schemas.microsoft.com/office/drawing/2014/main" id="{DA7DBDAF-3968-3259-405B-6FA0128D5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76" b="776"/>
          <a:stretch/>
        </p:blipFill>
        <p:spPr bwMode="auto">
          <a:xfrm>
            <a:off x="245681" y="4753406"/>
            <a:ext cx="1892568" cy="1239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78063"/>
            <a:ext cx="1048894" cy="786670"/>
          </a:xfrm>
          <a:prstGeom prst="rect">
            <a:avLst/>
          </a:prstGeom>
        </p:spPr>
      </p:pic>
      <p:sp>
        <p:nvSpPr>
          <p:cNvPr id="2" name="Rectangle: Rounded Corners 1"/>
          <p:cNvSpPr/>
          <p:nvPr/>
        </p:nvSpPr>
        <p:spPr>
          <a:xfrm>
            <a:off x="318141" y="1028355"/>
            <a:ext cx="5524896"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Snapshot of Key Macroeconomic Indicators</a:t>
            </a:r>
          </a:p>
        </p:txBody>
      </p:sp>
      <p:graphicFrame>
        <p:nvGraphicFramePr>
          <p:cNvPr id="5" name="Table 5">
            <a:extLst>
              <a:ext uri="{FF2B5EF4-FFF2-40B4-BE49-F238E27FC236}">
                <a16:creationId xmlns:a16="http://schemas.microsoft.com/office/drawing/2014/main" id="{4DDEDA07-AC37-16D7-8D82-0D1482EB1437}"/>
              </a:ext>
            </a:extLst>
          </p:cNvPr>
          <p:cNvGraphicFramePr>
            <a:graphicFrameLocks noGrp="1"/>
          </p:cNvGraphicFramePr>
          <p:nvPr>
            <p:extLst>
              <p:ext uri="{D42A27DB-BD31-4B8C-83A1-F6EECF244321}">
                <p14:modId xmlns:p14="http://schemas.microsoft.com/office/powerpoint/2010/main" val="2392439147"/>
              </p:ext>
            </p:extLst>
          </p:nvPr>
        </p:nvGraphicFramePr>
        <p:xfrm>
          <a:off x="318140" y="1529708"/>
          <a:ext cx="10057758" cy="5628208"/>
        </p:xfrm>
        <a:graphic>
          <a:graphicData uri="http://schemas.openxmlformats.org/drawingml/2006/table">
            <a:tbl>
              <a:tblPr firstRow="1" bandRow="1">
                <a:tableStyleId>{8EC20E35-A176-4012-BC5E-935CFFF8708E}</a:tableStyleId>
              </a:tblPr>
              <a:tblGrid>
                <a:gridCol w="3122134">
                  <a:extLst>
                    <a:ext uri="{9D8B030D-6E8A-4147-A177-3AD203B41FA5}">
                      <a16:colId xmlns:a16="http://schemas.microsoft.com/office/drawing/2014/main" val="20000"/>
                    </a:ext>
                  </a:extLst>
                </a:gridCol>
                <a:gridCol w="2859873">
                  <a:extLst>
                    <a:ext uri="{9D8B030D-6E8A-4147-A177-3AD203B41FA5}">
                      <a16:colId xmlns:a16="http://schemas.microsoft.com/office/drawing/2014/main" val="20001"/>
                    </a:ext>
                  </a:extLst>
                </a:gridCol>
                <a:gridCol w="2146288">
                  <a:extLst>
                    <a:ext uri="{9D8B030D-6E8A-4147-A177-3AD203B41FA5}">
                      <a16:colId xmlns:a16="http://schemas.microsoft.com/office/drawing/2014/main" val="20002"/>
                    </a:ext>
                  </a:extLst>
                </a:gridCol>
                <a:gridCol w="1929463">
                  <a:extLst>
                    <a:ext uri="{9D8B030D-6E8A-4147-A177-3AD203B41FA5}">
                      <a16:colId xmlns:a16="http://schemas.microsoft.com/office/drawing/2014/main" val="20003"/>
                    </a:ext>
                  </a:extLst>
                </a:gridCol>
              </a:tblGrid>
              <a:tr h="346364">
                <a:tc>
                  <a:txBody>
                    <a:bodyPr/>
                    <a:lstStyle/>
                    <a:p>
                      <a:pPr algn="ctr"/>
                      <a:r>
                        <a:rPr lang="en-GB" sz="1700" b="1" dirty="0">
                          <a:latin typeface="Corbel" panose="020B0503020204020204" pitchFamily="34" charset="0"/>
                        </a:rPr>
                        <a:t>Indicators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Current</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Previous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endParaRPr lang="en-US" sz="1700" b="1" dirty="0">
                        <a:latin typeface="Corbel" panose="020B0503020204020204" pitchFamily="34" charset="0"/>
                      </a:endParaRPr>
                    </a:p>
                  </a:txBody>
                  <a:tcPr marL="83127" marR="83127" marT="41564" marB="41564">
                    <a:solidFill>
                      <a:srgbClr val="002060"/>
                    </a:solidFill>
                  </a:tcPr>
                </a:tc>
                <a:extLst>
                  <a:ext uri="{0D108BD9-81ED-4DB2-BD59-A6C34878D82A}">
                    <a16:rowId xmlns:a16="http://schemas.microsoft.com/office/drawing/2014/main" val="10000"/>
                  </a:ext>
                </a:extLst>
              </a:tr>
              <a:tr h="518991">
                <a:tc>
                  <a:txBody>
                    <a:bodyPr/>
                    <a:lstStyle/>
                    <a:p>
                      <a:pPr algn="ctr"/>
                      <a:r>
                        <a:rPr lang="en-GB" sz="1400" b="1" dirty="0">
                          <a:latin typeface="Corbel" panose="020B0503020204020204" pitchFamily="34" charset="0"/>
                        </a:rPr>
                        <a:t>Inflation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15.15%</a:t>
                      </a:r>
                    </a:p>
                    <a:p>
                      <a:pPr algn="ctr"/>
                      <a:r>
                        <a:rPr lang="en-US" sz="1400" b="0" dirty="0">
                          <a:latin typeface="Corbel" panose="020B0503020204020204" pitchFamily="34" charset="0"/>
                        </a:rPr>
                        <a:t>(Dec 2025)</a:t>
                      </a:r>
                    </a:p>
                  </a:txBody>
                  <a:tcPr marL="83127" marR="83127" marT="41564" marB="41564"/>
                </a:tc>
                <a:tc>
                  <a:txBody>
                    <a:bodyPr/>
                    <a:lstStyle/>
                    <a:p>
                      <a:pPr algn="ctr"/>
                      <a:r>
                        <a:rPr lang="en-US" sz="1400" b="0" dirty="0">
                          <a:latin typeface="Corbel" panose="020B0503020204020204" pitchFamily="34" charset="0"/>
                        </a:rPr>
                        <a:t>17.33%</a:t>
                      </a:r>
                    </a:p>
                    <a:p>
                      <a:pPr algn="ctr"/>
                      <a:r>
                        <a:rPr lang="en-US" sz="1400" b="0" dirty="0">
                          <a:latin typeface="Corbel" panose="020B0503020204020204" pitchFamily="34" charset="0"/>
                        </a:rPr>
                        <a:t>(Oct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00B05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 218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1"/>
                  </a:ext>
                </a:extLst>
              </a:tr>
              <a:tr h="518991">
                <a:tc>
                  <a:txBody>
                    <a:bodyPr/>
                    <a:lstStyle/>
                    <a:p>
                      <a:pPr algn="ctr"/>
                      <a:r>
                        <a:rPr lang="en-GB" sz="1400" b="1" dirty="0">
                          <a:latin typeface="Corbel" panose="020B0503020204020204" pitchFamily="34" charset="0"/>
                        </a:rPr>
                        <a:t>MPR</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27.00%</a:t>
                      </a:r>
                    </a:p>
                    <a:p>
                      <a:pPr algn="ctr"/>
                      <a:r>
                        <a:rPr lang="en-US" sz="1400" b="0" dirty="0">
                          <a:latin typeface="Corbel" panose="020B0503020204020204" pitchFamily="34" charset="0"/>
                        </a:rPr>
                        <a:t>(Dec 2025)</a:t>
                      </a:r>
                    </a:p>
                  </a:txBody>
                  <a:tcPr marL="83127" marR="83127" marT="41564" marB="41564"/>
                </a:tc>
                <a:tc>
                  <a:txBody>
                    <a:bodyPr/>
                    <a:lstStyle/>
                    <a:p>
                      <a:pPr algn="ctr"/>
                      <a:r>
                        <a:rPr lang="en-US" sz="1400" b="0" dirty="0">
                          <a:latin typeface="Corbel" panose="020B0503020204020204" pitchFamily="34" charset="0"/>
                        </a:rPr>
                        <a:t>27.00%</a:t>
                      </a:r>
                    </a:p>
                    <a:p>
                      <a:pPr algn="ctr"/>
                      <a:r>
                        <a:rPr lang="en-US" sz="1400" b="0" dirty="0">
                          <a:latin typeface="Corbel" panose="020B0503020204020204" pitchFamily="34" charset="0"/>
                        </a:rPr>
                        <a:t>(Nov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FF0000"/>
                          </a:solidFill>
                          <a:latin typeface="Corbel" panose="020B0503020204020204" pitchFamily="34" charset="0"/>
                          <a:sym typeface="Wingdings 3" panose="05040102010807070707" pitchFamily="18" charset="2"/>
                        </a:rPr>
                        <a:t> ▬</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0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2"/>
                  </a:ext>
                </a:extLst>
              </a:tr>
              <a:tr h="518991">
                <a:tc>
                  <a:txBody>
                    <a:bodyPr/>
                    <a:lstStyle/>
                    <a:p>
                      <a:pPr algn="ctr"/>
                      <a:r>
                        <a:rPr lang="en-GB" sz="1400" b="1" dirty="0">
                          <a:latin typeface="Corbel" panose="020B0503020204020204" pitchFamily="34" charset="0"/>
                        </a:rPr>
                        <a:t>Quarterly </a:t>
                      </a:r>
                    </a:p>
                    <a:p>
                      <a:pPr algn="ctr"/>
                      <a:r>
                        <a:rPr lang="en-GB" sz="1400" b="1" dirty="0">
                          <a:latin typeface="Corbel" panose="020B0503020204020204" pitchFamily="34" charset="0"/>
                        </a:rPr>
                        <a:t>GDP Growth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3.98% </a:t>
                      </a:r>
                    </a:p>
                    <a:p>
                      <a:pPr algn="ctr"/>
                      <a:r>
                        <a:rPr lang="en-US" sz="1400" b="0" dirty="0">
                          <a:latin typeface="Corbel" panose="020B0503020204020204" pitchFamily="34" charset="0"/>
                        </a:rPr>
                        <a:t>(Q3 2025 y/y)</a:t>
                      </a:r>
                    </a:p>
                  </a:txBody>
                  <a:tcPr marL="83127" marR="83127" marT="41564" marB="41564"/>
                </a:tc>
                <a:tc>
                  <a:txBody>
                    <a:bodyPr/>
                    <a:lstStyle/>
                    <a:p>
                      <a:pPr algn="ctr"/>
                      <a:r>
                        <a:rPr lang="en-US" sz="1400" b="0" dirty="0">
                          <a:latin typeface="Corbel" panose="020B0503020204020204" pitchFamily="34" charset="0"/>
                        </a:rPr>
                        <a:t>4.23% </a:t>
                      </a:r>
                    </a:p>
                    <a:p>
                      <a:pPr algn="ctr"/>
                      <a:r>
                        <a:rPr lang="en-US" sz="1400" b="0" dirty="0">
                          <a:latin typeface="Corbel" panose="020B0503020204020204" pitchFamily="34" charset="0"/>
                        </a:rPr>
                        <a:t>(Q2 2025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FF000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591bps</a:t>
                      </a:r>
                    </a:p>
                  </a:txBody>
                  <a:tcPr marL="83127" marR="83127" marT="41564" marB="41564"/>
                </a:tc>
                <a:extLst>
                  <a:ext uri="{0D108BD9-81ED-4DB2-BD59-A6C34878D82A}">
                    <a16:rowId xmlns:a16="http://schemas.microsoft.com/office/drawing/2014/main" val="10003"/>
                  </a:ext>
                </a:extLst>
              </a:tr>
              <a:tr h="559429">
                <a:tc>
                  <a:txBody>
                    <a:bodyPr/>
                    <a:lstStyle/>
                    <a:p>
                      <a:pPr algn="ctr"/>
                      <a:r>
                        <a:rPr lang="en-US" sz="1400" b="1" dirty="0">
                          <a:latin typeface="Corbel" panose="020B0503020204020204" pitchFamily="34" charset="0"/>
                        </a:rPr>
                        <a:t>Yearly</a:t>
                      </a:r>
                    </a:p>
                    <a:p>
                      <a:pPr algn="ctr"/>
                      <a:r>
                        <a:rPr lang="en-US" sz="1400" b="1" dirty="0">
                          <a:latin typeface="Corbel" panose="020B0503020204020204" pitchFamily="34" charset="0"/>
                        </a:rPr>
                        <a:t>GDP Growth Rate</a:t>
                      </a:r>
                    </a:p>
                  </a:txBody>
                  <a:tcPr marL="83127" marR="83127" marT="41564" marB="41564"/>
                </a:tc>
                <a:tc>
                  <a:txBody>
                    <a:bodyPr/>
                    <a:lstStyle/>
                    <a:p>
                      <a:pPr algn="ctr"/>
                      <a:r>
                        <a:rPr lang="en-US" sz="1400" b="0" dirty="0">
                          <a:latin typeface="Corbel" panose="020B0503020204020204" pitchFamily="34" charset="0"/>
                        </a:rPr>
                        <a:t>3.38%</a:t>
                      </a:r>
                    </a:p>
                    <a:p>
                      <a:pPr algn="ctr"/>
                      <a:r>
                        <a:rPr lang="en-US" sz="1400" b="0" dirty="0">
                          <a:latin typeface="Corbel" panose="020B0503020204020204" pitchFamily="34" charset="0"/>
                        </a:rPr>
                        <a:t>(FY 2024; y/y)</a:t>
                      </a:r>
                    </a:p>
                  </a:txBody>
                  <a:tcPr marL="83127" marR="83127" marT="41564" marB="41564"/>
                </a:tc>
                <a:tc>
                  <a:txBody>
                    <a:bodyPr/>
                    <a:lstStyle/>
                    <a:p>
                      <a:pPr algn="ctr"/>
                      <a:r>
                        <a:rPr lang="en-US" sz="1400" b="0" dirty="0">
                          <a:latin typeface="Corbel" panose="020B0503020204020204" pitchFamily="34" charset="0"/>
                        </a:rPr>
                        <a:t>3.04%</a:t>
                      </a:r>
                    </a:p>
                    <a:p>
                      <a:pPr algn="ctr"/>
                      <a:r>
                        <a:rPr lang="en-US" sz="1400" b="0" dirty="0">
                          <a:latin typeface="Corbel" panose="020B0503020204020204" pitchFamily="34" charset="0"/>
                        </a:rPr>
                        <a:t>(FY 2023;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34 bps</a:t>
                      </a:r>
                    </a:p>
                  </a:txBody>
                  <a:tcPr marL="83127" marR="83127" marT="41564" marB="41564"/>
                </a:tc>
                <a:extLst>
                  <a:ext uri="{0D108BD9-81ED-4DB2-BD59-A6C34878D82A}">
                    <a16:rowId xmlns:a16="http://schemas.microsoft.com/office/drawing/2014/main" val="10004"/>
                  </a:ext>
                </a:extLst>
              </a:tr>
              <a:tr h="518991">
                <a:tc>
                  <a:txBody>
                    <a:bodyPr/>
                    <a:lstStyle/>
                    <a:p>
                      <a:pPr algn="ctr"/>
                      <a:r>
                        <a:rPr lang="en-GB" sz="1400" b="1" dirty="0">
                          <a:latin typeface="Corbel" panose="020B0503020204020204" pitchFamily="34" charset="0"/>
                        </a:rPr>
                        <a:t>GDP (Nominal) </a:t>
                      </a:r>
                      <a:endParaRPr lang="en-US" sz="1400" b="1"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113.59 Trn</a:t>
                      </a:r>
                    </a:p>
                    <a:p>
                      <a:pPr algn="ctr"/>
                      <a:r>
                        <a:rPr lang="en-GB" sz="1400" b="0" dirty="0">
                          <a:latin typeface="Corbel" panose="020B0503020204020204" pitchFamily="34" charset="0"/>
                        </a:rPr>
                        <a:t>(Q3 2025)</a:t>
                      </a:r>
                      <a:endParaRPr lang="en-US" sz="1400" b="0"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100.73 </a:t>
                      </a:r>
                      <a:r>
                        <a:rPr lang="en-GB" sz="1400" b="0" dirty="0" err="1">
                          <a:latin typeface="Corbel" panose="020B0503020204020204" pitchFamily="34" charset="0"/>
                        </a:rPr>
                        <a:t>Trn</a:t>
                      </a:r>
                      <a:endParaRPr lang="en-GB" sz="1400" b="0" dirty="0">
                        <a:latin typeface="Corbel" panose="020B0503020204020204" pitchFamily="34" charset="0"/>
                      </a:endParaRPr>
                    </a:p>
                    <a:p>
                      <a:pPr algn="ctr"/>
                      <a:r>
                        <a:rPr lang="en-GB" sz="1400" b="0" dirty="0">
                          <a:latin typeface="Corbel" panose="020B0503020204020204" pitchFamily="34" charset="0"/>
                        </a:rPr>
                        <a:t>(Q2 2025)</a:t>
                      </a:r>
                      <a:endParaRPr lang="en-US" sz="1400" b="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12.77%</a:t>
                      </a:r>
                    </a:p>
                  </a:txBody>
                  <a:tcPr marL="83127" marR="83127" marT="41564" marB="41564"/>
                </a:tc>
                <a:extLst>
                  <a:ext uri="{0D108BD9-81ED-4DB2-BD59-A6C34878D82A}">
                    <a16:rowId xmlns:a16="http://schemas.microsoft.com/office/drawing/2014/main" val="10005"/>
                  </a:ext>
                </a:extLst>
              </a:tr>
              <a:tr h="518991">
                <a:tc>
                  <a:txBody>
                    <a:bodyPr/>
                    <a:lstStyle/>
                    <a:p>
                      <a:pPr algn="ctr"/>
                      <a:r>
                        <a:rPr lang="en-GB" sz="1400" b="1" dirty="0">
                          <a:latin typeface="Corbel" panose="020B0503020204020204" pitchFamily="34" charset="0"/>
                        </a:rPr>
                        <a:t>Brent Crude oil price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$67.60</a:t>
                      </a:r>
                    </a:p>
                    <a:p>
                      <a:pPr algn="ctr"/>
                      <a:r>
                        <a:rPr lang="en-GB" sz="1400" dirty="0">
                          <a:latin typeface="Corbel" panose="020B0503020204020204" pitchFamily="34" charset="0"/>
                        </a:rPr>
                        <a:t>(</a:t>
                      </a:r>
                      <a:r>
                        <a:rPr lang="en-US" sz="1400" dirty="0">
                          <a:latin typeface="Corbel" panose="020B0503020204020204" pitchFamily="34" charset="0"/>
                        </a:rPr>
                        <a:t>13</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$67.91</a:t>
                      </a:r>
                    </a:p>
                    <a:p>
                      <a:pPr algn="ctr"/>
                      <a:r>
                        <a:rPr lang="en-GB" sz="1400" dirty="0">
                          <a:latin typeface="Corbel" panose="020B0503020204020204" pitchFamily="34" charset="0"/>
                        </a:rPr>
                        <a:t>(</a:t>
                      </a:r>
                      <a:r>
                        <a:rPr lang="en-US" sz="1400" dirty="0">
                          <a:latin typeface="Corbel" panose="020B0503020204020204" pitchFamily="34" charset="0"/>
                        </a:rPr>
                        <a:t>06</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rbel" panose="020B0503020204020204" pitchFamily="34" charset="0"/>
                          <a:ea typeface="+mn-ea"/>
                          <a:cs typeface="+mn-cs"/>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0.46%</a:t>
                      </a:r>
                    </a:p>
                  </a:txBody>
                  <a:tcPr marL="83127" marR="83127" marT="41564" marB="41564"/>
                </a:tc>
                <a:extLst>
                  <a:ext uri="{0D108BD9-81ED-4DB2-BD59-A6C34878D82A}">
                    <a16:rowId xmlns:a16="http://schemas.microsoft.com/office/drawing/2014/main" val="10006"/>
                  </a:ext>
                </a:extLst>
              </a:tr>
              <a:tr h="518991">
                <a:tc>
                  <a:txBody>
                    <a:bodyPr/>
                    <a:lstStyle/>
                    <a:p>
                      <a:pPr algn="ctr"/>
                      <a:r>
                        <a:rPr lang="en-GB" sz="1400" b="1" dirty="0">
                          <a:latin typeface="Corbel" panose="020B0503020204020204" pitchFamily="34" charset="0"/>
                        </a:rPr>
                        <a:t>Exchange rate (NAFEM W-O-W% ,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1,354.92</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13</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1,366.20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06</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0.83%</a:t>
                      </a:r>
                    </a:p>
                  </a:txBody>
                  <a:tcPr marL="83127" marR="83127" marT="41564" marB="41564"/>
                </a:tc>
                <a:extLst>
                  <a:ext uri="{0D108BD9-81ED-4DB2-BD59-A6C34878D82A}">
                    <a16:rowId xmlns:a16="http://schemas.microsoft.com/office/drawing/2014/main" val="10007"/>
                  </a:ext>
                </a:extLst>
              </a:tr>
              <a:tr h="518991">
                <a:tc>
                  <a:txBody>
                    <a:bodyPr/>
                    <a:lstStyle/>
                    <a:p>
                      <a:pPr algn="ctr"/>
                      <a:r>
                        <a:rPr lang="en-GB" sz="1400" b="1" dirty="0">
                          <a:latin typeface="Corbel" panose="020B0503020204020204" pitchFamily="34" charset="0"/>
                        </a:rPr>
                        <a:t>Parallel Market FX Rate (IMTO)</a:t>
                      </a:r>
                    </a:p>
                    <a:p>
                      <a:pPr algn="ctr"/>
                      <a:r>
                        <a:rPr lang="en-GB" sz="1400" b="1" dirty="0">
                          <a:latin typeface="Corbel" panose="020B0503020204020204" pitchFamily="34" charset="0"/>
                        </a:rPr>
                        <a:t>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1,420.48</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13</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1,440.81</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06</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1.41%</a:t>
                      </a:r>
                    </a:p>
                  </a:txBody>
                  <a:tcPr marL="83127" marR="83127" marT="41564" marB="41564"/>
                </a:tc>
                <a:extLst>
                  <a:ext uri="{0D108BD9-81ED-4DB2-BD59-A6C34878D82A}">
                    <a16:rowId xmlns:a16="http://schemas.microsoft.com/office/drawing/2014/main" val="10008"/>
                  </a:ext>
                </a:extLst>
              </a:tr>
              <a:tr h="570487">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dirty="0">
                          <a:latin typeface="Corbel" panose="020B0503020204020204" pitchFamily="34" charset="0"/>
                        </a:rPr>
                        <a:t>P2P</a:t>
                      </a:r>
                    </a:p>
                    <a:p>
                      <a:pPr algn="ctr"/>
                      <a:r>
                        <a:rPr lang="en-GB" sz="1400" b="1" dirty="0">
                          <a:latin typeface="Corbel" panose="020B0503020204020204" pitchFamily="34" charset="0"/>
                        </a:rPr>
                        <a:t>(</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1,401</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13</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1,450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06</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00B050"/>
                          </a:solidFill>
                          <a:latin typeface="Corbel" panose="020B0503020204020204" pitchFamily="34" charset="0"/>
                          <a:sym typeface="Wingdings 3" panose="05040102010807070707" pitchFamily="18" charset="2"/>
                        </a:rPr>
                        <a:t></a:t>
                      </a:r>
                      <a:endParaRPr kumimoji="0" lang="en-US" sz="1400" b="1" i="0" u="none" strike="noStrike" kern="0" cap="none" spc="0" normalizeH="0" baseline="0" noProof="0" dirty="0">
                        <a:ln>
                          <a:noFill/>
                        </a:ln>
                        <a:solidFill>
                          <a:srgbClr val="FF0000"/>
                        </a:solidFill>
                        <a:effectLst/>
                        <a:uLnTx/>
                        <a:uFillTx/>
                        <a:latin typeface="Corbel" panose="020B0503020204020204" pitchFamily="34" charset="0"/>
                        <a:ea typeface="+mn-ea"/>
                        <a:cs typeface="+mn-cs"/>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3.38%</a:t>
                      </a:r>
                    </a:p>
                  </a:txBody>
                  <a:tcPr marL="83127" marR="83127" marT="41564" marB="41564"/>
                </a:tc>
                <a:extLst>
                  <a:ext uri="{0D108BD9-81ED-4DB2-BD59-A6C34878D82A}">
                    <a16:rowId xmlns:a16="http://schemas.microsoft.com/office/drawing/2014/main" val="10009"/>
                  </a:ext>
                </a:extLst>
              </a:tr>
              <a:tr h="518991">
                <a:tc>
                  <a:txBody>
                    <a:bodyPr/>
                    <a:lstStyle/>
                    <a:p>
                      <a:pPr algn="ctr"/>
                      <a:r>
                        <a:rPr lang="en-US" sz="1400" b="1" dirty="0">
                          <a:latin typeface="Corbel" panose="020B0503020204020204" pitchFamily="34" charset="0"/>
                        </a:rPr>
                        <a:t>External Reserve</a:t>
                      </a:r>
                    </a:p>
                  </a:txBody>
                  <a:tcPr marL="83127" marR="83127" marT="41564" marB="41564"/>
                </a:tc>
                <a:tc>
                  <a:txBody>
                    <a:bodyPr/>
                    <a:lstStyle/>
                    <a:p>
                      <a:pPr algn="ctr"/>
                      <a:r>
                        <a:rPr lang="en-US" sz="1400" dirty="0">
                          <a:latin typeface="Corbel" panose="020B0503020204020204" pitchFamily="34" charset="0"/>
                        </a:rPr>
                        <a:t>$46.941 billion</a:t>
                      </a:r>
                    </a:p>
                    <a:p>
                      <a:pPr algn="ctr"/>
                      <a:r>
                        <a:rPr lang="en-GB" sz="1400" dirty="0">
                          <a:latin typeface="Corbel" panose="020B0503020204020204" pitchFamily="34" charset="0"/>
                        </a:rPr>
                        <a:t>(</a:t>
                      </a:r>
                      <a:r>
                        <a:rPr lang="en-US" sz="1400" dirty="0">
                          <a:latin typeface="Corbel" panose="020B0503020204020204" pitchFamily="34" charset="0"/>
                        </a:rPr>
                        <a:t>13</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algn="ctr"/>
                      <a:r>
                        <a:rPr lang="en-US" sz="1400" dirty="0">
                          <a:latin typeface="Corbel" panose="020B0503020204020204" pitchFamily="34" charset="0"/>
                        </a:rPr>
                        <a:t>$46.912 billion</a:t>
                      </a:r>
                    </a:p>
                    <a:p>
                      <a:pPr algn="ctr"/>
                      <a:r>
                        <a:rPr lang="en-GB" sz="1400" dirty="0">
                          <a:latin typeface="Corbel" panose="020B0503020204020204" pitchFamily="34" charset="0"/>
                        </a:rPr>
                        <a:t>(</a:t>
                      </a:r>
                      <a:r>
                        <a:rPr lang="en-US" sz="1400" dirty="0">
                          <a:latin typeface="Corbel" panose="020B0503020204020204" pitchFamily="34" charset="0"/>
                        </a:rPr>
                        <a:t>06</a:t>
                      </a:r>
                      <a:r>
                        <a:rPr lang="en-GB" sz="1400" dirty="0">
                          <a:latin typeface="Corbel" panose="020B0503020204020204" pitchFamily="34" charset="0"/>
                        </a:rPr>
                        <a:t>/02/26)</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0.06%</a:t>
                      </a:r>
                    </a:p>
                  </a:txBody>
                  <a:tcPr marL="83127" marR="83127" marT="41564" marB="41564"/>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8</a:t>
            </a:fld>
            <a:endParaRPr sz="1750" b="1" dirty="0">
              <a:solidFill>
                <a:schemeClr val="bg1"/>
              </a:solidFill>
              <a:latin typeface="Corbel" panose="020B0503020204020204" pitchFamily="34" charset="0"/>
            </a:endParaRPr>
          </a:p>
        </p:txBody>
      </p:sp>
      <p:sp>
        <p:nvSpPr>
          <p:cNvPr id="12"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p:cNvSpPr/>
          <p:nvPr/>
        </p:nvSpPr>
        <p:spPr>
          <a:xfrm>
            <a:off x="241300" y="923925"/>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Economy News</a:t>
            </a:r>
          </a:p>
        </p:txBody>
      </p:sp>
      <p:sp>
        <p:nvSpPr>
          <p:cNvPr id="8"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02186" y="1289332"/>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 Inflation Sentiment Moderates Slightly Amid Ongoing Energy and FX Pressures</a:t>
            </a:r>
          </a:p>
        </p:txBody>
      </p:sp>
      <p:sp>
        <p:nvSpPr>
          <p:cNvPr id="7" name="TextBox 6"/>
          <p:cNvSpPr txBox="1"/>
          <p:nvPr/>
        </p:nvSpPr>
        <p:spPr>
          <a:xfrm>
            <a:off x="2222500" y="1672530"/>
            <a:ext cx="8115447" cy="1384995"/>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Nigeria’s inflation expectations index declined marginally to 41.4 points in January 2026, </a:t>
            </a:r>
            <a:r>
              <a:rPr lang="en-US" altLang="en-US" sz="1400" b="0" i="0" dirty="0" err="1">
                <a:effectLst/>
                <a:latin typeface="Corbel" panose="020B0503020204020204" pitchFamily="34" charset="0"/>
              </a:rPr>
              <a:t>signalling</a:t>
            </a:r>
            <a:r>
              <a:rPr lang="en-US" altLang="en-US" sz="1400" b="0" i="0" dirty="0">
                <a:effectLst/>
                <a:latin typeface="Corbel" panose="020B0503020204020204" pitchFamily="34" charset="0"/>
              </a:rPr>
              <a:t> a slight improvement in business sentiment, although household expectations remain elevated.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Energy, transportation, exchange rate pressures, insecurity, and interest rates remain the key drivers of price perception. With headline inflation easing to 15.15% in December 2025, investors are watching upcoming data for confirmation of a sustained disinflation trend.</a:t>
            </a:r>
          </a:p>
        </p:txBody>
      </p:sp>
      <p:pic>
        <p:nvPicPr>
          <p:cNvPr id="5" name="Picture 4">
            <a:extLst>
              <a:ext uri="{FF2B5EF4-FFF2-40B4-BE49-F238E27FC236}">
                <a16:creationId xmlns:a16="http://schemas.microsoft.com/office/drawing/2014/main" id="{F8E8CEBF-DA6E-7F79-AFA6-D2A761BF0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06062" y="2078816"/>
            <a:ext cx="1335438" cy="667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19A47A-742A-73BB-1DBE-EF4C7EFF39F4}"/>
              </a:ext>
            </a:extLst>
          </p:cNvPr>
          <p:cNvSpPr txBox="1"/>
          <p:nvPr/>
        </p:nvSpPr>
        <p:spPr>
          <a:xfrm>
            <a:off x="2222500" y="4783574"/>
            <a:ext cx="8115447" cy="1384995"/>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Foreign portfolio investors boosted Nigeria’s FX inflows to $3.0 billion in January 2026, up 7% month-on-month, as high domestic yields attracted offshore capital. Portfolio inflows surged 151% to $1.6 billion, with nearly all directed into fixed-income securities, reinforcing improved liquidity conditions.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External reserves climbed to $46 billion, reducing pressure on the naira and limiting the need for heavy CBN intervention.</a:t>
            </a:r>
          </a:p>
        </p:txBody>
      </p:sp>
      <p:pic>
        <p:nvPicPr>
          <p:cNvPr id="4" name="Picture 3">
            <a:extLst>
              <a:ext uri="{FF2B5EF4-FFF2-40B4-BE49-F238E27FC236}">
                <a16:creationId xmlns:a16="http://schemas.microsoft.com/office/drawing/2014/main" id="{B2865B9E-7811-A38A-6810-CE541EF48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00857" y="4835089"/>
            <a:ext cx="1912254" cy="9561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E9A2EB9-C104-3AF0-DD7E-A197B26E83A0}"/>
              </a:ext>
            </a:extLst>
          </p:cNvPr>
          <p:cNvSpPr/>
          <p:nvPr/>
        </p:nvSpPr>
        <p:spPr>
          <a:xfrm>
            <a:off x="202186" y="3804938"/>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Nigeria’s High Yields Attract $1.6bn Portfolio Surge, Boosting FX Liquidity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825D-E47C-F61B-2887-BF0F2568AEAE}"/>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C191FF81-7111-2CD3-23BA-24652FDDFB1E}"/>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9</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D6587230-22D2-C0AC-1A89-F0C3C2F36962}"/>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230C9F53-A39F-D915-92C6-2D79E29548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7A491764-3671-F73C-EC30-DFC5FA7566E0}"/>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Economy &amp; Fiscal News</a:t>
            </a:r>
          </a:p>
        </p:txBody>
      </p:sp>
      <p:sp>
        <p:nvSpPr>
          <p:cNvPr id="8" name="Rectangle 1">
            <a:extLst>
              <a:ext uri="{FF2B5EF4-FFF2-40B4-BE49-F238E27FC236}">
                <a16:creationId xmlns:a16="http://schemas.microsoft.com/office/drawing/2014/main" id="{967F85EC-2A6D-7B46-FACB-83121327B077}"/>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3DBBF1F8-6061-93F4-483D-D68DE4321C12}"/>
              </a:ext>
            </a:extLst>
          </p:cNvPr>
          <p:cNvSpPr/>
          <p:nvPr/>
        </p:nvSpPr>
        <p:spPr>
          <a:xfrm>
            <a:off x="202186" y="1468097"/>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 Records $21bn Inflows in 10 Months Amid Trade Expansion and Investment Drive</a:t>
            </a:r>
          </a:p>
        </p:txBody>
      </p:sp>
      <p:sp>
        <p:nvSpPr>
          <p:cNvPr id="7" name="TextBox 6">
            <a:extLst>
              <a:ext uri="{FF2B5EF4-FFF2-40B4-BE49-F238E27FC236}">
                <a16:creationId xmlns:a16="http://schemas.microsoft.com/office/drawing/2014/main" id="{F2A4C40C-5990-687C-DD05-46D8F8577414}"/>
              </a:ext>
            </a:extLst>
          </p:cNvPr>
          <p:cNvSpPr txBox="1"/>
          <p:nvPr/>
        </p:nvSpPr>
        <p:spPr>
          <a:xfrm>
            <a:off x="2222500" y="1775043"/>
            <a:ext cx="8115447" cy="1600438"/>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Nigeria recorded $21 billion in capital importation in the first 10 months of 2025, up sharply from $12 billion in 2024 and under $4 billion in 2023, </a:t>
            </a:r>
            <a:r>
              <a:rPr lang="en-US" altLang="en-US" sz="1400" b="0" i="0" dirty="0" err="1">
                <a:effectLst/>
                <a:latin typeface="Corbel" panose="020B0503020204020204" pitchFamily="34" charset="0"/>
              </a:rPr>
              <a:t>signalling</a:t>
            </a:r>
            <a:r>
              <a:rPr lang="en-US" altLang="en-US" sz="1400" b="0" i="0" dirty="0">
                <a:effectLst/>
                <a:latin typeface="Corbel" panose="020B0503020204020204" pitchFamily="34" charset="0"/>
              </a:rPr>
              <a:t> a strong rebound in investor confidence. The surge was driven by structured investment facilitation, expanded bilateral engagements, and growth in Special Economic Zones, with the UK accounting for about 65% of inflows.</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 As trade expands and exports rise, the Ministry of Industry, Trade and Investment is seeking a higher N2.72 billion capital budget for 2026 to sustain momentum.</a:t>
            </a:r>
          </a:p>
        </p:txBody>
      </p:sp>
      <p:pic>
        <p:nvPicPr>
          <p:cNvPr id="5" name="Picture 4">
            <a:extLst>
              <a:ext uri="{FF2B5EF4-FFF2-40B4-BE49-F238E27FC236}">
                <a16:creationId xmlns:a16="http://schemas.microsoft.com/office/drawing/2014/main" id="{618597CD-68B4-CDC0-21EC-0BE30C28B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55002" y="2055166"/>
            <a:ext cx="1741449" cy="870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B8A857-D886-F4E4-09E5-0E8E128D410A}"/>
              </a:ext>
            </a:extLst>
          </p:cNvPr>
          <p:cNvSpPr txBox="1"/>
          <p:nvPr/>
        </p:nvSpPr>
        <p:spPr>
          <a:xfrm>
            <a:off x="2222500" y="4594443"/>
            <a:ext cx="8115447" cy="1815882"/>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Nigeria committed hundreds of billions of naira to social intervention </a:t>
            </a:r>
            <a:r>
              <a:rPr lang="en-US" altLang="en-US" sz="1400" b="0" i="0" dirty="0" err="1">
                <a:effectLst/>
                <a:latin typeface="Corbel" panose="020B0503020204020204" pitchFamily="34" charset="0"/>
              </a:rPr>
              <a:t>programmes</a:t>
            </a:r>
            <a:r>
              <a:rPr lang="en-US" altLang="en-US" sz="1400" b="0" i="0" dirty="0">
                <a:effectLst/>
                <a:latin typeface="Corbel" panose="020B0503020204020204" pitchFamily="34" charset="0"/>
              </a:rPr>
              <a:t> in 2025 under Nigeria’s Social Intervention </a:t>
            </a:r>
            <a:r>
              <a:rPr lang="en-US" altLang="en-US" sz="1400" b="0" i="0" dirty="0" err="1">
                <a:effectLst/>
                <a:latin typeface="Corbel" panose="020B0503020204020204" pitchFamily="34" charset="0"/>
              </a:rPr>
              <a:t>Programmes</a:t>
            </a:r>
            <a:r>
              <a:rPr lang="en-US" altLang="en-US" sz="1400" b="0" i="0" dirty="0">
                <a:effectLst/>
                <a:latin typeface="Corbel" panose="020B0503020204020204" pitchFamily="34" charset="0"/>
              </a:rPr>
              <a:t> (NSIP), targeting up to 15 million vulnerable households.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However, only 8.1–8.5 million households received support, leaving roughly 43% unreached, due to delays in NIN verification, administrative bottlenecks, and weak monitoring.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Experts warn that improving budget execution and delivery systems is crucial to ensure these </a:t>
            </a:r>
            <a:r>
              <a:rPr lang="en-US" altLang="en-US" sz="1400" b="0" i="0" dirty="0" err="1">
                <a:effectLst/>
                <a:latin typeface="Corbel" panose="020B0503020204020204" pitchFamily="34" charset="0"/>
              </a:rPr>
              <a:t>programmes</a:t>
            </a:r>
            <a:r>
              <a:rPr lang="en-US" altLang="en-US" sz="1400" b="0" i="0" dirty="0">
                <a:effectLst/>
                <a:latin typeface="Corbel" panose="020B0503020204020204" pitchFamily="34" charset="0"/>
              </a:rPr>
              <a:t> meaningfully shield families from poverty.</a:t>
            </a:r>
          </a:p>
        </p:txBody>
      </p:sp>
      <p:sp>
        <p:nvSpPr>
          <p:cNvPr id="9" name="Rectangle 8">
            <a:extLst>
              <a:ext uri="{FF2B5EF4-FFF2-40B4-BE49-F238E27FC236}">
                <a16:creationId xmlns:a16="http://schemas.microsoft.com/office/drawing/2014/main" id="{C2009FFB-DBE5-F9D7-1CC1-95226607270D}"/>
              </a:ext>
            </a:extLst>
          </p:cNvPr>
          <p:cNvSpPr/>
          <p:nvPr/>
        </p:nvSpPr>
        <p:spPr>
          <a:xfrm>
            <a:off x="202186" y="3881138"/>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Execution Gaps Undermine Nigeria’s Social Intervention </a:t>
            </a:r>
            <a:r>
              <a:rPr lang="en-US" altLang="en-US" sz="1600" b="1" dirty="0" err="1">
                <a:solidFill>
                  <a:srgbClr val="212529"/>
                </a:solidFill>
                <a:latin typeface="Corbel" panose="020B0503020204020204" pitchFamily="34" charset="0"/>
              </a:rPr>
              <a:t>Programmes</a:t>
            </a:r>
            <a:r>
              <a:rPr lang="en-US" altLang="en-US" sz="1600" b="1" dirty="0">
                <a:solidFill>
                  <a:srgbClr val="212529"/>
                </a:solidFill>
                <a:latin typeface="Corbel" panose="020B0503020204020204" pitchFamily="34" charset="0"/>
              </a:rPr>
              <a:t> Despite Large Budget Allocations</a:t>
            </a:r>
          </a:p>
        </p:txBody>
      </p:sp>
      <p:pic>
        <p:nvPicPr>
          <p:cNvPr id="11" name="Picture 10">
            <a:extLst>
              <a:ext uri="{FF2B5EF4-FFF2-40B4-BE49-F238E27FC236}">
                <a16:creationId xmlns:a16="http://schemas.microsoft.com/office/drawing/2014/main" id="{636D5CC4-D885-B8BE-1A7D-B1FAF9A7C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55002" y="4779450"/>
            <a:ext cx="2051308" cy="124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56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491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FI">
    <a:dk1>
      <a:sysClr val="windowText" lastClr="000000"/>
    </a:dk1>
    <a:lt1>
      <a:sysClr val="window" lastClr="FFFFFF"/>
    </a:lt1>
    <a:dk2>
      <a:srgbClr val="FA621C"/>
    </a:dk2>
    <a:lt2>
      <a:srgbClr val="132E57"/>
    </a:lt2>
    <a:accent1>
      <a:srgbClr val="E6E7E8"/>
    </a:accent1>
    <a:accent2>
      <a:srgbClr val="F57A16"/>
    </a:accent2>
    <a:accent3>
      <a:srgbClr val="1E8496"/>
    </a:accent3>
    <a:accent4>
      <a:srgbClr val="E6E7E8"/>
    </a:accent4>
    <a:accent5>
      <a:srgbClr val="ED942D"/>
    </a:accent5>
    <a:accent6>
      <a:srgbClr val="1E2A39"/>
    </a:accent6>
    <a:hlink>
      <a:srgbClr val="E6E7E8"/>
    </a:hlink>
    <a:folHlink>
      <a:srgbClr val="6767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Market  Economic Review 23rd - 27th June 2025</Template>
  <TotalTime>12737</TotalTime>
  <Words>3039</Words>
  <Application>Microsoft Office PowerPoint</Application>
  <PresentationFormat>Custom</PresentationFormat>
  <Paragraphs>297</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Ovoke Ohwoganohwo</dc:creator>
  <cp:lastModifiedBy>Mumuni Jimoh</cp:lastModifiedBy>
  <cp:revision>526</cp:revision>
  <dcterms:created xsi:type="dcterms:W3CDTF">2025-07-20T19:09:00Z</dcterms:created>
  <dcterms:modified xsi:type="dcterms:W3CDTF">2026-02-16T10:45:10Z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2021-11-09T06:00:00Z</vt:filetime>
  </property>
  <property fmtid="{D5CDD505-2E9C-101B-9397-08002B2CF9AE}" pid="3" name="Creator">
    <vt:lpwstr>Adobe Illustrator 24.3 (Macintosh)</vt:lpwstr>
  </property>
  <property fmtid="{D5CDD505-2E9C-101B-9397-08002B2CF9AE}" pid="4" name="LastSaved">
    <vt:filetime>2021-11-09T06:00:00Z</vt:filetime>
  </property>
  <property fmtid="{D5CDD505-2E9C-101B-9397-08002B2CF9AE}" pid="5" name="MSIP_Label_c0049056-5948-4894-b078-305447139e35_Enabled">
    <vt:lpwstr>true</vt:lpwstr>
  </property>
  <property fmtid="{D5CDD505-2E9C-101B-9397-08002B2CF9AE}" pid="6" name="MSIP_Label_c0049056-5948-4894-b078-305447139e35_SetDate">
    <vt:lpwstr>2021-11-13T11:23:47Z</vt:lpwstr>
  </property>
  <property fmtid="{D5CDD505-2E9C-101B-9397-08002B2CF9AE}" pid="7" name="MSIP_Label_c0049056-5948-4894-b078-305447139e35_Method">
    <vt:lpwstr>Privileged</vt:lpwstr>
  </property>
  <property fmtid="{D5CDD505-2E9C-101B-9397-08002B2CF9AE}" pid="8" name="MSIP_Label_c0049056-5948-4894-b078-305447139e35_Name">
    <vt:lpwstr>c0049056-5948-4894-b078-305447139e35</vt:lpwstr>
  </property>
  <property fmtid="{D5CDD505-2E9C-101B-9397-08002B2CF9AE}" pid="9" name="MSIP_Label_c0049056-5948-4894-b078-305447139e35_SiteId">
    <vt:lpwstr>9f25a8c8-cf3d-46c4-a814-fff1e458eba0</vt:lpwstr>
  </property>
  <property fmtid="{D5CDD505-2E9C-101B-9397-08002B2CF9AE}" pid="10" name="MSIP_Label_c0049056-5948-4894-b078-305447139e35_ActionId">
    <vt:lpwstr>e30fb152-4f22-4644-868a-90decc357d89</vt:lpwstr>
  </property>
  <property fmtid="{D5CDD505-2E9C-101B-9397-08002B2CF9AE}" pid="11" name="MSIP_Label_c0049056-5948-4894-b078-305447139e35_ContentBits">
    <vt:lpwstr>1</vt:lpwstr>
  </property>
  <property fmtid="{D5CDD505-2E9C-101B-9397-08002B2CF9AE}" pid="12" name="ICV">
    <vt:lpwstr>105273B10E9A49578A95BCF5186D0C28_13</vt:lpwstr>
  </property>
  <property fmtid="{D5CDD505-2E9C-101B-9397-08002B2CF9AE}" pid="13" name="KSOProductBuildVer">
    <vt:lpwstr>1033-12.2.0.23131</vt:lpwstr>
  </property>
</Properties>
</file>